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media/image2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65" r:id="rId2"/>
    <p:sldId id="256" r:id="rId3"/>
    <p:sldId id="259" r:id="rId4"/>
    <p:sldId id="257" r:id="rId5"/>
    <p:sldId id="258" r:id="rId6"/>
    <p:sldId id="260" r:id="rId7"/>
    <p:sldId id="261" r:id="rId8"/>
    <p:sldId id="262" r:id="rId9"/>
    <p:sldId id="263" r:id="rId10"/>
    <p:sldId id="267" r:id="rId11"/>
    <p:sldId id="269" r:id="rId12"/>
    <p:sldId id="271" r:id="rId13"/>
    <p:sldId id="273" r:id="rId14"/>
    <p:sldId id="275" r:id="rId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2488" autoAdjust="0"/>
    <p:restoredTop sz="90929"/>
  </p:normalViewPr>
  <p:slideViewPr>
    <p:cSldViewPr>
      <p:cViewPr varScale="1">
        <p:scale>
          <a:sx n="67" d="100"/>
          <a:sy n="67" d="100"/>
        </p:scale>
        <p:origin x="1656" y="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476C33B-C75C-4157-BD05-9C2BAAD79DD2}"/>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13315" name="Rectangle 3">
            <a:extLst>
              <a:ext uri="{FF2B5EF4-FFF2-40B4-BE49-F238E27FC236}">
                <a16:creationId xmlns:a16="http://schemas.microsoft.com/office/drawing/2014/main" id="{C2F33601-B75A-44DA-9B9B-340484F2AD7E}"/>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13316" name="Rectangle 4">
            <a:extLst>
              <a:ext uri="{FF2B5EF4-FFF2-40B4-BE49-F238E27FC236}">
                <a16:creationId xmlns:a16="http://schemas.microsoft.com/office/drawing/2014/main" id="{3082F5AC-37DD-4D5F-97E2-CAA1AF2A8199}"/>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13317" name="Rectangle 5">
            <a:extLst>
              <a:ext uri="{FF2B5EF4-FFF2-40B4-BE49-F238E27FC236}">
                <a16:creationId xmlns:a16="http://schemas.microsoft.com/office/drawing/2014/main" id="{3B1507D8-5929-447F-9C82-FB17BF200C65}"/>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DD1CCA9A-BE73-4492-B123-32E7ACB1DB2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84CE7-29C7-4F26-B99C-2DC383391F3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7AEE97-0F74-496D-844C-7DC8C680FDE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752D0B-E9F2-42ED-9299-7397C0E21E5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087924B-56B6-4AB8-877F-F478413478B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BB668FB-4EEC-417E-8418-B65681FFCC08}"/>
              </a:ext>
            </a:extLst>
          </p:cNvPr>
          <p:cNvSpPr>
            <a:spLocks noGrp="1"/>
          </p:cNvSpPr>
          <p:nvPr>
            <p:ph type="sldNum" sz="quarter" idx="12"/>
          </p:nvPr>
        </p:nvSpPr>
        <p:spPr/>
        <p:txBody>
          <a:bodyPr/>
          <a:lstStyle>
            <a:lvl1pPr>
              <a:defRPr/>
            </a:lvl1pPr>
          </a:lstStyle>
          <a:p>
            <a:fld id="{9E1298FF-9511-42B2-A461-FFA968E8122C}" type="slidenum">
              <a:rPr lang="en-US" altLang="en-US"/>
              <a:pPr/>
              <a:t>‹#›</a:t>
            </a:fld>
            <a:endParaRPr lang="en-US" altLang="en-US"/>
          </a:p>
        </p:txBody>
      </p:sp>
    </p:spTree>
    <p:extLst>
      <p:ext uri="{BB962C8B-B14F-4D97-AF65-F5344CB8AC3E}">
        <p14:creationId xmlns:p14="http://schemas.microsoft.com/office/powerpoint/2010/main" val="3528684999"/>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9852-1A24-4F0C-814B-1DB084D48F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B17028-61F1-40AD-A410-74B54EAE43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36AD1-D95B-4DA6-AB70-50E63DBA6AB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4DF7E8C-E2E7-4361-9F80-70F96B33ED0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B991C4-B802-45AC-B138-12A0CA8FA7D6}"/>
              </a:ext>
            </a:extLst>
          </p:cNvPr>
          <p:cNvSpPr>
            <a:spLocks noGrp="1"/>
          </p:cNvSpPr>
          <p:nvPr>
            <p:ph type="sldNum" sz="quarter" idx="12"/>
          </p:nvPr>
        </p:nvSpPr>
        <p:spPr/>
        <p:txBody>
          <a:bodyPr/>
          <a:lstStyle>
            <a:lvl1pPr>
              <a:defRPr/>
            </a:lvl1pPr>
          </a:lstStyle>
          <a:p>
            <a:fld id="{8D28111C-4CEB-42DF-8BA1-83393F3C7F6D}" type="slidenum">
              <a:rPr lang="en-US" altLang="en-US"/>
              <a:pPr/>
              <a:t>‹#›</a:t>
            </a:fld>
            <a:endParaRPr lang="en-US" altLang="en-US"/>
          </a:p>
        </p:txBody>
      </p:sp>
    </p:spTree>
    <p:extLst>
      <p:ext uri="{BB962C8B-B14F-4D97-AF65-F5344CB8AC3E}">
        <p14:creationId xmlns:p14="http://schemas.microsoft.com/office/powerpoint/2010/main" val="2163213986"/>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D5B9A-00B9-4D46-A283-DB9F5CA7839A}"/>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779207-B348-47E2-9AB0-C1241B797954}"/>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4A213-176D-4EBC-A839-333E0EAD5BC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BB5D512-291F-4D4D-89C2-6CEAD14BB26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3BADAF1-5106-4C51-AF06-ABE5B9FBC44A}"/>
              </a:ext>
            </a:extLst>
          </p:cNvPr>
          <p:cNvSpPr>
            <a:spLocks noGrp="1"/>
          </p:cNvSpPr>
          <p:nvPr>
            <p:ph type="sldNum" sz="quarter" idx="12"/>
          </p:nvPr>
        </p:nvSpPr>
        <p:spPr/>
        <p:txBody>
          <a:bodyPr/>
          <a:lstStyle>
            <a:lvl1pPr>
              <a:defRPr/>
            </a:lvl1pPr>
          </a:lstStyle>
          <a:p>
            <a:fld id="{716E413C-4F34-4700-AE35-B64D1560A01C}" type="slidenum">
              <a:rPr lang="en-US" altLang="en-US"/>
              <a:pPr/>
              <a:t>‹#›</a:t>
            </a:fld>
            <a:endParaRPr lang="en-US" altLang="en-US"/>
          </a:p>
        </p:txBody>
      </p:sp>
    </p:spTree>
    <p:extLst>
      <p:ext uri="{BB962C8B-B14F-4D97-AF65-F5344CB8AC3E}">
        <p14:creationId xmlns:p14="http://schemas.microsoft.com/office/powerpoint/2010/main" val="2494466880"/>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C919-A160-443D-ADB6-1E95F3137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AE404-01A9-44BF-B20F-448758FBB6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D607F-77F9-4BB2-A580-67D33CD510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80C3DE-4D24-483B-9743-2D89833809C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B7C3038-1A3B-4362-AC8B-C6DD39C225C4}"/>
              </a:ext>
            </a:extLst>
          </p:cNvPr>
          <p:cNvSpPr>
            <a:spLocks noGrp="1"/>
          </p:cNvSpPr>
          <p:nvPr>
            <p:ph type="sldNum" sz="quarter" idx="12"/>
          </p:nvPr>
        </p:nvSpPr>
        <p:spPr/>
        <p:txBody>
          <a:bodyPr/>
          <a:lstStyle>
            <a:lvl1pPr>
              <a:defRPr/>
            </a:lvl1pPr>
          </a:lstStyle>
          <a:p>
            <a:fld id="{01009C06-DD3C-42C8-A272-E767A7065531}" type="slidenum">
              <a:rPr lang="en-US" altLang="en-US"/>
              <a:pPr/>
              <a:t>‹#›</a:t>
            </a:fld>
            <a:endParaRPr lang="en-US" altLang="en-US"/>
          </a:p>
        </p:txBody>
      </p:sp>
    </p:spTree>
    <p:extLst>
      <p:ext uri="{BB962C8B-B14F-4D97-AF65-F5344CB8AC3E}">
        <p14:creationId xmlns:p14="http://schemas.microsoft.com/office/powerpoint/2010/main" val="4292071372"/>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EC09-B8C0-4401-B495-02B1774B0E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F1DB91-03D4-4417-B118-CB9E3104B9E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9DCAE30-2B14-4F5F-AA10-43E0AFB6E6C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EE8FFD5-2FFA-4E73-823E-B35094A671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C2AA253-FD1E-4349-98F0-85FF0790CC64}"/>
              </a:ext>
            </a:extLst>
          </p:cNvPr>
          <p:cNvSpPr>
            <a:spLocks noGrp="1"/>
          </p:cNvSpPr>
          <p:nvPr>
            <p:ph type="sldNum" sz="quarter" idx="12"/>
          </p:nvPr>
        </p:nvSpPr>
        <p:spPr/>
        <p:txBody>
          <a:bodyPr/>
          <a:lstStyle>
            <a:lvl1pPr>
              <a:defRPr/>
            </a:lvl1pPr>
          </a:lstStyle>
          <a:p>
            <a:fld id="{9034B65B-BD19-43C5-AA34-DE0446D97A99}" type="slidenum">
              <a:rPr lang="en-US" altLang="en-US"/>
              <a:pPr/>
              <a:t>‹#›</a:t>
            </a:fld>
            <a:endParaRPr lang="en-US" altLang="en-US"/>
          </a:p>
        </p:txBody>
      </p:sp>
    </p:spTree>
    <p:extLst>
      <p:ext uri="{BB962C8B-B14F-4D97-AF65-F5344CB8AC3E}">
        <p14:creationId xmlns:p14="http://schemas.microsoft.com/office/powerpoint/2010/main" val="2779546866"/>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388D-71B1-4F1F-809A-F68590949A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6C84E-BE59-431B-8D06-25FF7AD81B24}"/>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C1E0D8-80C8-42B8-BBFA-913C3A551560}"/>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992AC2-3F8D-4049-A03D-BB56027E652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14F9D61-FAB5-4D3B-B37F-AC9B53EEA29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B5C4313-B2E6-49B7-97A4-2B5A74251051}"/>
              </a:ext>
            </a:extLst>
          </p:cNvPr>
          <p:cNvSpPr>
            <a:spLocks noGrp="1"/>
          </p:cNvSpPr>
          <p:nvPr>
            <p:ph type="sldNum" sz="quarter" idx="12"/>
          </p:nvPr>
        </p:nvSpPr>
        <p:spPr/>
        <p:txBody>
          <a:bodyPr/>
          <a:lstStyle>
            <a:lvl1pPr>
              <a:defRPr/>
            </a:lvl1pPr>
          </a:lstStyle>
          <a:p>
            <a:fld id="{4729C194-1AD2-49F1-A6AB-84BBB2234625}" type="slidenum">
              <a:rPr lang="en-US" altLang="en-US"/>
              <a:pPr/>
              <a:t>‹#›</a:t>
            </a:fld>
            <a:endParaRPr lang="en-US" altLang="en-US"/>
          </a:p>
        </p:txBody>
      </p:sp>
    </p:spTree>
    <p:extLst>
      <p:ext uri="{BB962C8B-B14F-4D97-AF65-F5344CB8AC3E}">
        <p14:creationId xmlns:p14="http://schemas.microsoft.com/office/powerpoint/2010/main" val="186146138"/>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E8CEE-10E7-462D-A5C1-52D9C9CDAE7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E6DCC3-510D-47F5-8B17-7C50D9085B9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E778B-2EF1-4DDA-99A1-EA8F2BF0CE6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0C6F5C-7997-4AE8-AD0A-B4CF5ED7C21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E2C910-C18F-420A-BD3F-E7732579A84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90E7D1-D617-49A4-81ED-C0D98E5A412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227CADB-FFEC-4334-82D3-221626929D3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815C95A-FDCC-417D-A7DC-280820FAFB59}"/>
              </a:ext>
            </a:extLst>
          </p:cNvPr>
          <p:cNvSpPr>
            <a:spLocks noGrp="1"/>
          </p:cNvSpPr>
          <p:nvPr>
            <p:ph type="sldNum" sz="quarter" idx="12"/>
          </p:nvPr>
        </p:nvSpPr>
        <p:spPr/>
        <p:txBody>
          <a:bodyPr/>
          <a:lstStyle>
            <a:lvl1pPr>
              <a:defRPr/>
            </a:lvl1pPr>
          </a:lstStyle>
          <a:p>
            <a:fld id="{852DE608-19E4-45EB-B48D-CAC5880B9E8F}" type="slidenum">
              <a:rPr lang="en-US" altLang="en-US"/>
              <a:pPr/>
              <a:t>‹#›</a:t>
            </a:fld>
            <a:endParaRPr lang="en-US" altLang="en-US"/>
          </a:p>
        </p:txBody>
      </p:sp>
    </p:spTree>
    <p:extLst>
      <p:ext uri="{BB962C8B-B14F-4D97-AF65-F5344CB8AC3E}">
        <p14:creationId xmlns:p14="http://schemas.microsoft.com/office/powerpoint/2010/main" val="3688427034"/>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4BE1-8083-420D-B71B-9AE0D14494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9CBADC-6E93-4555-A797-46340B67737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567DC8F-56E9-400D-A3DE-4686D454DAF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B475F9F-898D-41CB-89CF-8D370BDC4056}"/>
              </a:ext>
            </a:extLst>
          </p:cNvPr>
          <p:cNvSpPr>
            <a:spLocks noGrp="1"/>
          </p:cNvSpPr>
          <p:nvPr>
            <p:ph type="sldNum" sz="quarter" idx="12"/>
          </p:nvPr>
        </p:nvSpPr>
        <p:spPr/>
        <p:txBody>
          <a:bodyPr/>
          <a:lstStyle>
            <a:lvl1pPr>
              <a:defRPr/>
            </a:lvl1pPr>
          </a:lstStyle>
          <a:p>
            <a:fld id="{F0B62144-F083-4A31-8FC3-9A7DCA296E89}" type="slidenum">
              <a:rPr lang="en-US" altLang="en-US"/>
              <a:pPr/>
              <a:t>‹#›</a:t>
            </a:fld>
            <a:endParaRPr lang="en-US" altLang="en-US"/>
          </a:p>
        </p:txBody>
      </p:sp>
    </p:spTree>
    <p:extLst>
      <p:ext uri="{BB962C8B-B14F-4D97-AF65-F5344CB8AC3E}">
        <p14:creationId xmlns:p14="http://schemas.microsoft.com/office/powerpoint/2010/main" val="53054509"/>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F41DF-0C0D-4CB5-86E5-8A13277F84A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EC898E6-52A0-4828-AC9D-89B3090895E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8C316A6-CD15-42DE-8A33-9A91A51DB326}"/>
              </a:ext>
            </a:extLst>
          </p:cNvPr>
          <p:cNvSpPr>
            <a:spLocks noGrp="1"/>
          </p:cNvSpPr>
          <p:nvPr>
            <p:ph type="sldNum" sz="quarter" idx="12"/>
          </p:nvPr>
        </p:nvSpPr>
        <p:spPr/>
        <p:txBody>
          <a:bodyPr/>
          <a:lstStyle>
            <a:lvl1pPr>
              <a:defRPr/>
            </a:lvl1pPr>
          </a:lstStyle>
          <a:p>
            <a:fld id="{E4D0C2EB-6CCC-4AC4-AC0D-63AA0D94468E}" type="slidenum">
              <a:rPr lang="en-US" altLang="en-US"/>
              <a:pPr/>
              <a:t>‹#›</a:t>
            </a:fld>
            <a:endParaRPr lang="en-US" altLang="en-US"/>
          </a:p>
        </p:txBody>
      </p:sp>
    </p:spTree>
    <p:extLst>
      <p:ext uri="{BB962C8B-B14F-4D97-AF65-F5344CB8AC3E}">
        <p14:creationId xmlns:p14="http://schemas.microsoft.com/office/powerpoint/2010/main" val="2073460577"/>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F57E-607C-446B-AD8B-4AB89FC01DF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42A7D8-0033-4290-A91D-335CD07DD70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5B479B-5BB8-4697-BD30-88242E0761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73D5E-6C1B-4E75-A48E-E195C490D27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6C5C9A-B99C-432D-9323-A7DAA126078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E63CB4E-874A-4DE7-80BA-EBFF2246CBC5}"/>
              </a:ext>
            </a:extLst>
          </p:cNvPr>
          <p:cNvSpPr>
            <a:spLocks noGrp="1"/>
          </p:cNvSpPr>
          <p:nvPr>
            <p:ph type="sldNum" sz="quarter" idx="12"/>
          </p:nvPr>
        </p:nvSpPr>
        <p:spPr/>
        <p:txBody>
          <a:bodyPr/>
          <a:lstStyle>
            <a:lvl1pPr>
              <a:defRPr/>
            </a:lvl1pPr>
          </a:lstStyle>
          <a:p>
            <a:fld id="{03EA20B2-3EE8-4A40-B326-8B3AC7EAEDBE}" type="slidenum">
              <a:rPr lang="en-US" altLang="en-US"/>
              <a:pPr/>
              <a:t>‹#›</a:t>
            </a:fld>
            <a:endParaRPr lang="en-US" altLang="en-US"/>
          </a:p>
        </p:txBody>
      </p:sp>
    </p:spTree>
    <p:extLst>
      <p:ext uri="{BB962C8B-B14F-4D97-AF65-F5344CB8AC3E}">
        <p14:creationId xmlns:p14="http://schemas.microsoft.com/office/powerpoint/2010/main" val="1931526008"/>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A881-FB01-4941-8F54-7CEF591A39E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EABFA7-43A4-4CAC-9497-F6FC7AE0CE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13CC66-5384-4D99-A8FE-2DBF1F295EB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4DA87-B1FD-4E19-99D9-8682C4111D0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6329D0E-52E9-4FD2-993D-40715255565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FF837AA-02AA-4EF2-B62D-E25CB680C1D3}"/>
              </a:ext>
            </a:extLst>
          </p:cNvPr>
          <p:cNvSpPr>
            <a:spLocks noGrp="1"/>
          </p:cNvSpPr>
          <p:nvPr>
            <p:ph type="sldNum" sz="quarter" idx="12"/>
          </p:nvPr>
        </p:nvSpPr>
        <p:spPr/>
        <p:txBody>
          <a:bodyPr/>
          <a:lstStyle>
            <a:lvl1pPr>
              <a:defRPr/>
            </a:lvl1pPr>
          </a:lstStyle>
          <a:p>
            <a:fld id="{0D713055-5471-42EC-B11B-F7A289CC4DEF}" type="slidenum">
              <a:rPr lang="en-US" altLang="en-US"/>
              <a:pPr/>
              <a:t>‹#›</a:t>
            </a:fld>
            <a:endParaRPr lang="en-US" altLang="en-US"/>
          </a:p>
        </p:txBody>
      </p:sp>
    </p:spTree>
    <p:extLst>
      <p:ext uri="{BB962C8B-B14F-4D97-AF65-F5344CB8AC3E}">
        <p14:creationId xmlns:p14="http://schemas.microsoft.com/office/powerpoint/2010/main" val="2911844296"/>
      </p:ext>
    </p:extLst>
  </p:cSld>
  <p:clrMapOvr>
    <a:masterClrMapping/>
  </p:clrMapOvr>
  <mc:AlternateContent xmlns:mc="http://schemas.openxmlformats.org/markup-compatibility/2006">
    <mc:Choice xmlns:p14="http://schemas.microsoft.com/office/powerpoint/2010/main" Requires="p14">
      <p:transition spd="slow" p14:dur="5000" advTm="5000"/>
    </mc:Choice>
    <mc:Fallback>
      <p:transition spd="slow"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50637F1-86C6-4B49-A93E-236D0B74FC82}"/>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7B029C8-8A82-46C5-B46E-10DB022BCCD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AB08C24-BDBC-46EA-A870-23229C76D9BE}"/>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0C6B988E-6AEF-4409-BB8B-3F55F83BD6C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28CB1EC0-E990-4AB2-8D8E-661530DA575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F8CD3AE-C843-4C98-A33C-E7DDA57DB6D1}" type="slidenum">
              <a:rPr lang="en-US" altLang="en-US"/>
              <a:pPr/>
              <a:t>‹#›</a:t>
            </a:fld>
            <a:endParaRPr lang="en-US" altLang="en-US"/>
          </a:p>
        </p:txBody>
      </p:sp>
      <p:pic>
        <p:nvPicPr>
          <p:cNvPr id="1031" name="Picture 7">
            <a:extLst>
              <a:ext uri="{FF2B5EF4-FFF2-40B4-BE49-F238E27FC236}">
                <a16:creationId xmlns:a16="http://schemas.microsoft.com/office/drawing/2014/main" id="{09D6A03E-525D-4760-9169-F2A2AACCF15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65900" y="0"/>
            <a:ext cx="2578100" cy="990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5000" advTm="5000"/>
    </mc:Choice>
    <mc:Fallback>
      <p:transition spd="slow" advTm="5000"/>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jpg"/><Relationship Id="rId5" Type="http://schemas.openxmlformats.org/officeDocument/2006/relationships/image" Target="../media/image5.jpeg"/><Relationship Id="rId4" Type="http://schemas.openxmlformats.org/officeDocument/2006/relationships/image" Target="http://static.howstuffworks.com/en-us/default/layout/bg_content_shell.gi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18.wmf"/><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a:extLst>
              <a:ext uri="{FF2B5EF4-FFF2-40B4-BE49-F238E27FC236}">
                <a16:creationId xmlns:a16="http://schemas.microsoft.com/office/drawing/2014/main" id="{1E50A356-C8B8-4EA7-B68F-C031D9B6098D}"/>
              </a:ext>
            </a:extLst>
          </p:cNvPr>
          <p:cNvPicPr>
            <a:picLocks noChangeAspect="1" noChangeArrowheads="1"/>
          </p:cNvPicPr>
          <p:nvPr/>
        </p:nvPicPr>
        <p:blipFill>
          <a:blip r:embed="rId2">
            <a:lum bright="82000" contrast="-70000"/>
            <a:extLst>
              <a:ext uri="{28A0092B-C50C-407E-A947-70E740481C1C}">
                <a14:useLocalDpi xmlns:a14="http://schemas.microsoft.com/office/drawing/2010/main" val="0"/>
              </a:ext>
            </a:extLst>
          </a:blip>
          <a:srcRect/>
          <a:stretch>
            <a:fillRect/>
          </a:stretch>
        </p:blipFill>
        <p:spPr bwMode="auto">
          <a:xfrm>
            <a:off x="685800" y="0"/>
            <a:ext cx="66548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a:extLst>
              <a:ext uri="{FF2B5EF4-FFF2-40B4-BE49-F238E27FC236}">
                <a16:creationId xmlns:a16="http://schemas.microsoft.com/office/drawing/2014/main" id="{AFDEEA3A-FA53-4A8F-8B57-C4953ACC4757}"/>
              </a:ext>
            </a:extLst>
          </p:cNvPr>
          <p:cNvSpPr>
            <a:spLocks noChangeArrowheads="1"/>
          </p:cNvSpPr>
          <p:nvPr/>
        </p:nvSpPr>
        <p:spPr bwMode="auto">
          <a:xfrm>
            <a:off x="-152400" y="1676400"/>
            <a:ext cx="9555163"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5400" b="1">
                <a:solidFill>
                  <a:schemeClr val="tx2"/>
                </a:solidFill>
              </a:rPr>
              <a:t>CAN YOU HANDLE THE PRESSURE?</a:t>
            </a:r>
            <a:br>
              <a:rPr lang="en-US" altLang="en-US" sz="5400">
                <a:solidFill>
                  <a:schemeClr val="tx2"/>
                </a:solidFill>
              </a:rPr>
            </a:br>
            <a:endParaRPr lang="en-US" altLang="en-US" sz="5400">
              <a:solidFill>
                <a:schemeClr val="tx2"/>
              </a:solidFill>
            </a:endParaRPr>
          </a:p>
        </p:txBody>
      </p:sp>
      <p:pic>
        <p:nvPicPr>
          <p:cNvPr id="3" name="Picture 2" descr="A picture containing drawing&#10;&#10;Description automatically generated">
            <a:extLst>
              <a:ext uri="{FF2B5EF4-FFF2-40B4-BE49-F238E27FC236}">
                <a16:creationId xmlns:a16="http://schemas.microsoft.com/office/drawing/2014/main" id="{E7484700-2520-4B07-A0B1-BDBB574FF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9916"/>
            <a:ext cx="2514600" cy="11130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allOver"/>
      </p:transition>
    </mc:Choice>
    <mc:Fallback>
      <p:transition spd="slow"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1196" y="-76200"/>
            <a:ext cx="3390696" cy="2844940"/>
          </a:xfrm>
        </p:spPr>
        <p:txBody>
          <a:bodyPr vert="horz" lIns="91440" tIns="45720" rIns="91440" bIns="45720" rtlCol="0" anchor="ctr">
            <a:normAutofit/>
          </a:bodyPr>
          <a:lstStyle/>
          <a:p>
            <a:pPr>
              <a:lnSpc>
                <a:spcPct val="90000"/>
              </a:lnSpc>
            </a:pP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br>
              <a:rPr lang="en-US" sz="2400" b="1" i="1" kern="1200" dirty="0">
                <a:solidFill>
                  <a:schemeClr val="tx1"/>
                </a:solidFill>
                <a:latin typeface="+mj-lt"/>
                <a:ea typeface="+mj-ea"/>
                <a:cs typeface="+mj-cs"/>
              </a:rPr>
            </a:br>
            <a:endParaRPr lang="en-US" sz="2400" b="1" i="1" u="sng" kern="1200" dirty="0">
              <a:solidFill>
                <a:schemeClr val="tx1"/>
              </a:solidFill>
              <a:latin typeface="+mj-lt"/>
              <a:ea typeface="+mj-ea"/>
              <a:cs typeface="+mj-cs"/>
            </a:endParaRPr>
          </a:p>
        </p:txBody>
      </p:sp>
      <p:sp>
        <p:nvSpPr>
          <p:cNvPr id="3" name="Subtitle 2"/>
          <p:cNvSpPr>
            <a:spLocks noGrp="1"/>
          </p:cNvSpPr>
          <p:nvPr>
            <p:ph type="subTitle" idx="1"/>
          </p:nvPr>
        </p:nvSpPr>
        <p:spPr>
          <a:xfrm>
            <a:off x="91717" y="3896411"/>
            <a:ext cx="8990175" cy="3048000"/>
          </a:xfrm>
        </p:spPr>
        <p:txBody>
          <a:bodyPr vert="horz" lIns="91440" tIns="45720" rIns="91440" bIns="45720" rtlCol="0" anchor="ctr">
            <a:normAutofit lnSpcReduction="10000"/>
          </a:bodyPr>
          <a:lstStyle/>
          <a:p>
            <a:pPr algn="l" fontAlgn="base"/>
            <a:r>
              <a:rPr lang="en-US" sz="2100" dirty="0"/>
              <a:t>1. Building Maintenance</a:t>
            </a:r>
            <a:br>
              <a:rPr lang="en-US" sz="2100" dirty="0"/>
            </a:br>
            <a:r>
              <a:rPr lang="en-US" sz="2100" dirty="0"/>
              <a:t>2. To Pick Fruit</a:t>
            </a:r>
            <a:br>
              <a:rPr lang="en-US" sz="2100" dirty="0"/>
            </a:br>
            <a:r>
              <a:rPr lang="en-US" sz="2100" dirty="0"/>
              <a:t>3. Servicing Of Telephone And Electricity Poles</a:t>
            </a:r>
            <a:br>
              <a:rPr lang="en-US" sz="2100" dirty="0"/>
            </a:br>
            <a:r>
              <a:rPr lang="en-US" sz="2100" dirty="0"/>
              <a:t>4. Filming Events Such As Large Sporting Competitions</a:t>
            </a:r>
            <a:br>
              <a:rPr lang="en-US" sz="2100" dirty="0"/>
            </a:br>
            <a:r>
              <a:rPr lang="en-US" sz="2100" dirty="0"/>
              <a:t>5. Fire Services</a:t>
            </a:r>
            <a:br>
              <a:rPr lang="en-US" sz="2100" dirty="0"/>
            </a:br>
            <a:r>
              <a:rPr lang="en-US" sz="2100" dirty="0"/>
              <a:t>6. In The Emergency Services</a:t>
            </a:r>
            <a:br>
              <a:rPr lang="en-US" sz="2100" dirty="0"/>
            </a:br>
            <a:r>
              <a:rPr lang="en-US" sz="2100" dirty="0"/>
              <a:t>7. To Put Up Signs</a:t>
            </a:r>
            <a:br>
              <a:rPr lang="en-US" sz="2100" dirty="0"/>
            </a:br>
            <a:r>
              <a:rPr lang="en-US" sz="2100" dirty="0"/>
              <a:t>8. In Recreation</a:t>
            </a:r>
            <a:br>
              <a:rPr lang="en-US" sz="2100" dirty="0"/>
            </a:br>
            <a:r>
              <a:rPr lang="en-US" sz="2100" dirty="0"/>
              <a:t>9. Cutting Trees</a:t>
            </a:r>
            <a:br>
              <a:rPr lang="en-US" sz="2100" dirty="0"/>
            </a:br>
            <a:r>
              <a:rPr lang="en-US" sz="2100" dirty="0"/>
              <a:t>10. Installing windows and Fixing Chimneys</a:t>
            </a:r>
          </a:p>
          <a:p>
            <a:pPr indent="-228600" algn="l">
              <a:lnSpc>
                <a:spcPct val="90000"/>
              </a:lnSpc>
              <a:buFont typeface="Arial" panose="020B0604020202020204" pitchFamily="34" charset="0"/>
              <a:buChar char="•"/>
            </a:pPr>
            <a:endParaRPr lang="en-US" sz="1300" dirty="0">
              <a:solidFill>
                <a:schemeClr val="tx1"/>
              </a:solidFill>
            </a:endParaRPr>
          </a:p>
          <a:p>
            <a:pPr indent="-228600" algn="l">
              <a:lnSpc>
                <a:spcPct val="90000"/>
              </a:lnSpc>
              <a:buFont typeface="Arial" panose="020B0604020202020204" pitchFamily="34" charset="0"/>
              <a:buChar char="•"/>
            </a:pPr>
            <a:endParaRPr lang="en-US" sz="1300" dirty="0">
              <a:solidFill>
                <a:schemeClr val="tx1"/>
              </a:solidFill>
            </a:endParaRPr>
          </a:p>
        </p:txBody>
      </p:sp>
      <p:sp>
        <p:nvSpPr>
          <p:cNvPr id="10" name="Rectangle 9">
            <a:extLst>
              <a:ext uri="{FF2B5EF4-FFF2-40B4-BE49-F238E27FC236}">
                <a16:creationId xmlns:a16="http://schemas.microsoft.com/office/drawing/2014/main" id="{3365BD00-9283-47C2-8EE6-42283D6AC848}"/>
              </a:ext>
            </a:extLst>
          </p:cNvPr>
          <p:cNvSpPr/>
          <p:nvPr/>
        </p:nvSpPr>
        <p:spPr>
          <a:xfrm>
            <a:off x="4724400" y="2132847"/>
            <a:ext cx="4357492" cy="954107"/>
          </a:xfrm>
          <a:prstGeom prst="rect">
            <a:avLst/>
          </a:prstGeom>
        </p:spPr>
        <p:txBody>
          <a:bodyPr wrap="square">
            <a:spAutoFit/>
          </a:bodyPr>
          <a:lstStyle/>
          <a:p>
            <a:pPr algn="ctr"/>
            <a:r>
              <a:rPr lang="en-US" sz="2800" b="1" dirty="0"/>
              <a:t>Hydraulic Cherry Picker </a:t>
            </a:r>
            <a:br>
              <a:rPr lang="en-US" sz="2800" b="1" dirty="0"/>
            </a:br>
            <a:r>
              <a:rPr lang="en-US" sz="2800" b="1" dirty="0"/>
              <a:t>Uses</a:t>
            </a:r>
            <a:endParaRPr lang="en-US" sz="2800" dirty="0"/>
          </a:p>
        </p:txBody>
      </p:sp>
      <p:pic>
        <p:nvPicPr>
          <p:cNvPr id="12" name="Picture 11" descr="A picture containing drawing&#10;&#10;Description automatically generated">
            <a:extLst>
              <a:ext uri="{FF2B5EF4-FFF2-40B4-BE49-F238E27FC236}">
                <a16:creationId xmlns:a16="http://schemas.microsoft.com/office/drawing/2014/main" id="{5F6818F7-3DBF-4E06-8ECA-1F2D17A5D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810" y="0"/>
            <a:ext cx="2970657" cy="1361153"/>
          </a:xfrm>
          <a:prstGeom prst="rect">
            <a:avLst/>
          </a:prstGeom>
        </p:spPr>
      </p:pic>
      <p:pic>
        <p:nvPicPr>
          <p:cNvPr id="21" name="Picture 20" descr="A yellow truck on the road&#10;&#10;Description automatically generated">
            <a:extLst>
              <a:ext uri="{FF2B5EF4-FFF2-40B4-BE49-F238E27FC236}">
                <a16:creationId xmlns:a16="http://schemas.microsoft.com/office/drawing/2014/main" id="{226238D7-8CA4-412D-82ED-252777BF6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17" y="76200"/>
            <a:ext cx="4556483" cy="35953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airplane"/>
      </p:transition>
    </mc:Choice>
    <mc:Fallback>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1196" y="-76200"/>
            <a:ext cx="3390696" cy="2844940"/>
          </a:xfrm>
        </p:spPr>
        <p:txBody>
          <a:bodyPr vert="horz" lIns="91440" tIns="45720" rIns="91440" bIns="45720" rtlCol="0" anchor="ctr">
            <a:normAutofit/>
          </a:bodyPr>
          <a:lstStyle/>
          <a:p>
            <a:pPr>
              <a:lnSpc>
                <a:spcPct val="90000"/>
              </a:lnSpc>
            </a:pP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br>
              <a:rPr lang="en-US" sz="2400" b="1" i="1" kern="1200" dirty="0">
                <a:solidFill>
                  <a:schemeClr val="tx1"/>
                </a:solidFill>
                <a:latin typeface="+mj-lt"/>
                <a:ea typeface="+mj-ea"/>
                <a:cs typeface="+mj-cs"/>
              </a:rPr>
            </a:br>
            <a:endParaRPr lang="en-US" sz="2400" b="1" i="1" u="sng" kern="1200" dirty="0">
              <a:solidFill>
                <a:schemeClr val="tx1"/>
              </a:solidFill>
              <a:latin typeface="+mj-lt"/>
              <a:ea typeface="+mj-ea"/>
              <a:cs typeface="+mj-cs"/>
            </a:endParaRPr>
          </a:p>
        </p:txBody>
      </p:sp>
      <p:sp>
        <p:nvSpPr>
          <p:cNvPr id="3" name="Subtitle 2"/>
          <p:cNvSpPr>
            <a:spLocks noGrp="1"/>
          </p:cNvSpPr>
          <p:nvPr>
            <p:ph type="subTitle" idx="1"/>
          </p:nvPr>
        </p:nvSpPr>
        <p:spPr>
          <a:xfrm>
            <a:off x="0" y="3352800"/>
            <a:ext cx="8990175" cy="3048000"/>
          </a:xfrm>
        </p:spPr>
        <p:txBody>
          <a:bodyPr vert="horz" lIns="91440" tIns="45720" rIns="91440" bIns="45720" rtlCol="0" anchor="ctr">
            <a:normAutofit/>
          </a:bodyPr>
          <a:lstStyle/>
          <a:p>
            <a:pPr indent="-228600" algn="l">
              <a:lnSpc>
                <a:spcPct val="90000"/>
              </a:lnSpc>
              <a:buFont typeface="Arial" panose="020B0604020202020204" pitchFamily="34" charset="0"/>
              <a:buChar char="•"/>
            </a:pPr>
            <a:endParaRPr lang="en-US" sz="1300" dirty="0">
              <a:solidFill>
                <a:schemeClr val="tx1"/>
              </a:solidFill>
            </a:endParaRPr>
          </a:p>
          <a:p>
            <a:pPr indent="-228600" algn="l">
              <a:lnSpc>
                <a:spcPct val="90000"/>
              </a:lnSpc>
              <a:buFont typeface="Arial" panose="020B0604020202020204" pitchFamily="34" charset="0"/>
              <a:buChar char="•"/>
            </a:pPr>
            <a:endParaRPr lang="en-US" sz="1300" dirty="0">
              <a:solidFill>
                <a:schemeClr val="tx1"/>
              </a:solidFill>
            </a:endParaRPr>
          </a:p>
        </p:txBody>
      </p:sp>
      <p:sp>
        <p:nvSpPr>
          <p:cNvPr id="10" name="Rectangle 9">
            <a:extLst>
              <a:ext uri="{FF2B5EF4-FFF2-40B4-BE49-F238E27FC236}">
                <a16:creationId xmlns:a16="http://schemas.microsoft.com/office/drawing/2014/main" id="{3365BD00-9283-47C2-8EE6-42283D6AC848}"/>
              </a:ext>
            </a:extLst>
          </p:cNvPr>
          <p:cNvSpPr/>
          <p:nvPr/>
        </p:nvSpPr>
        <p:spPr>
          <a:xfrm>
            <a:off x="4648200" y="1981200"/>
            <a:ext cx="4495800" cy="954107"/>
          </a:xfrm>
          <a:prstGeom prst="rect">
            <a:avLst/>
          </a:prstGeom>
        </p:spPr>
        <p:txBody>
          <a:bodyPr wrap="square">
            <a:spAutoFit/>
          </a:bodyPr>
          <a:lstStyle/>
          <a:p>
            <a:pPr algn="ctr"/>
            <a:r>
              <a:rPr lang="en-US" sz="2800" b="1" dirty="0"/>
              <a:t>Hydraulic Platform Lifter </a:t>
            </a:r>
            <a:br>
              <a:rPr lang="en-US" sz="2800" b="1" dirty="0"/>
            </a:br>
            <a:r>
              <a:rPr lang="en-US" sz="2800" b="1" dirty="0"/>
              <a:t>Uses</a:t>
            </a:r>
            <a:endParaRPr lang="en-US" sz="2800" dirty="0"/>
          </a:p>
        </p:txBody>
      </p:sp>
      <p:pic>
        <p:nvPicPr>
          <p:cNvPr id="12" name="Picture 11" descr="A picture containing drawing&#10;&#10;Description automatically generated">
            <a:extLst>
              <a:ext uri="{FF2B5EF4-FFF2-40B4-BE49-F238E27FC236}">
                <a16:creationId xmlns:a16="http://schemas.microsoft.com/office/drawing/2014/main" id="{5F6818F7-3DBF-4E06-8ECA-1F2D17A5D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293" y="0"/>
            <a:ext cx="2970657" cy="1361153"/>
          </a:xfrm>
          <a:prstGeom prst="rect">
            <a:avLst/>
          </a:prstGeom>
        </p:spPr>
      </p:pic>
      <p:pic>
        <p:nvPicPr>
          <p:cNvPr id="27" name="Picture 26">
            <a:extLst>
              <a:ext uri="{FF2B5EF4-FFF2-40B4-BE49-F238E27FC236}">
                <a16:creationId xmlns:a16="http://schemas.microsoft.com/office/drawing/2014/main" id="{0F11E8B3-585E-4D74-B028-603D9CD74870}"/>
              </a:ext>
            </a:extLst>
          </p:cNvPr>
          <p:cNvPicPr>
            <a:picLocks noChangeAspect="1"/>
          </p:cNvPicPr>
          <p:nvPr/>
        </p:nvPicPr>
        <p:blipFill rotWithShape="1">
          <a:blip r:embed="rId3">
            <a:extLst>
              <a:ext uri="{28A0092B-C50C-407E-A947-70E740481C1C}">
                <a14:useLocalDpi xmlns:a14="http://schemas.microsoft.com/office/drawing/2010/main" val="0"/>
              </a:ext>
            </a:extLst>
          </a:blip>
          <a:srcRect b="6795"/>
          <a:stretch/>
        </p:blipFill>
        <p:spPr>
          <a:xfrm>
            <a:off x="0" y="-11604"/>
            <a:ext cx="4698150" cy="3135804"/>
          </a:xfrm>
          <a:prstGeom prst="rect">
            <a:avLst/>
          </a:prstGeom>
        </p:spPr>
      </p:pic>
      <p:sp>
        <p:nvSpPr>
          <p:cNvPr id="29" name="Rectangle 28">
            <a:extLst>
              <a:ext uri="{FF2B5EF4-FFF2-40B4-BE49-F238E27FC236}">
                <a16:creationId xmlns:a16="http://schemas.microsoft.com/office/drawing/2014/main" id="{8107373D-26EE-4D0C-BA4B-7924C2FCC2B1}"/>
              </a:ext>
            </a:extLst>
          </p:cNvPr>
          <p:cNvSpPr/>
          <p:nvPr/>
        </p:nvSpPr>
        <p:spPr>
          <a:xfrm>
            <a:off x="18723" y="3753415"/>
            <a:ext cx="8990175" cy="2246769"/>
          </a:xfrm>
          <a:prstGeom prst="rect">
            <a:avLst/>
          </a:prstGeom>
        </p:spPr>
        <p:txBody>
          <a:bodyPr wrap="square">
            <a:spAutoFit/>
          </a:bodyPr>
          <a:lstStyle/>
          <a:p>
            <a:r>
              <a:rPr lang="en-US" sz="2800" dirty="0"/>
              <a:t>Hydraulic lifts are used in a variety of different applications. They can be found in automotive, shipping, construction, waste removal, mining, and retail industries as they’re an effective means of raising and lowering people, goods, and equipment.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5000">
        <p15:prstTrans prst="origami"/>
      </p:transition>
    </mc:Choice>
    <mc:Fallback>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1196" y="-76200"/>
            <a:ext cx="3390696" cy="2844940"/>
          </a:xfrm>
        </p:spPr>
        <p:txBody>
          <a:bodyPr vert="horz" lIns="91440" tIns="45720" rIns="91440" bIns="45720" rtlCol="0" anchor="ctr">
            <a:normAutofit/>
          </a:bodyPr>
          <a:lstStyle/>
          <a:p>
            <a:pPr>
              <a:lnSpc>
                <a:spcPct val="90000"/>
              </a:lnSpc>
            </a:pP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br>
              <a:rPr lang="en-US" sz="2400" b="1" i="1" kern="1200" dirty="0">
                <a:solidFill>
                  <a:schemeClr val="tx1"/>
                </a:solidFill>
                <a:latin typeface="+mj-lt"/>
                <a:ea typeface="+mj-ea"/>
                <a:cs typeface="+mj-cs"/>
              </a:rPr>
            </a:br>
            <a:endParaRPr lang="en-US" sz="2400" b="1" i="1" u="sng" kern="1200" dirty="0">
              <a:solidFill>
                <a:schemeClr val="tx1"/>
              </a:solidFill>
              <a:latin typeface="+mj-lt"/>
              <a:ea typeface="+mj-ea"/>
              <a:cs typeface="+mj-cs"/>
            </a:endParaRPr>
          </a:p>
        </p:txBody>
      </p:sp>
      <p:sp>
        <p:nvSpPr>
          <p:cNvPr id="3" name="Subtitle 2"/>
          <p:cNvSpPr>
            <a:spLocks noGrp="1"/>
          </p:cNvSpPr>
          <p:nvPr>
            <p:ph type="subTitle" idx="1"/>
          </p:nvPr>
        </p:nvSpPr>
        <p:spPr>
          <a:xfrm>
            <a:off x="0" y="3917207"/>
            <a:ext cx="8990175" cy="3048000"/>
          </a:xfrm>
        </p:spPr>
        <p:txBody>
          <a:bodyPr vert="horz" lIns="91440" tIns="45720" rIns="91440" bIns="45720" rtlCol="0" anchor="ctr">
            <a:normAutofit/>
          </a:bodyPr>
          <a:lstStyle/>
          <a:p>
            <a:pPr indent="-228600" algn="l">
              <a:lnSpc>
                <a:spcPct val="90000"/>
              </a:lnSpc>
              <a:buFont typeface="Arial" panose="020B0604020202020204" pitchFamily="34" charset="0"/>
              <a:buChar char="•"/>
            </a:pPr>
            <a:endParaRPr lang="en-US" sz="1300" dirty="0">
              <a:solidFill>
                <a:schemeClr val="tx1"/>
              </a:solidFill>
            </a:endParaRPr>
          </a:p>
          <a:p>
            <a:pPr indent="-228600" algn="l">
              <a:lnSpc>
                <a:spcPct val="90000"/>
              </a:lnSpc>
              <a:buFont typeface="Arial" panose="020B0604020202020204" pitchFamily="34" charset="0"/>
              <a:buChar char="•"/>
            </a:pPr>
            <a:endParaRPr lang="en-US" sz="1300" dirty="0">
              <a:solidFill>
                <a:schemeClr val="tx1"/>
              </a:solidFill>
            </a:endParaRPr>
          </a:p>
        </p:txBody>
      </p:sp>
      <p:sp>
        <p:nvSpPr>
          <p:cNvPr id="10" name="Rectangle 9">
            <a:extLst>
              <a:ext uri="{FF2B5EF4-FFF2-40B4-BE49-F238E27FC236}">
                <a16:creationId xmlns:a16="http://schemas.microsoft.com/office/drawing/2014/main" id="{3365BD00-9283-47C2-8EE6-42283D6AC848}"/>
              </a:ext>
            </a:extLst>
          </p:cNvPr>
          <p:cNvSpPr/>
          <p:nvPr/>
        </p:nvSpPr>
        <p:spPr>
          <a:xfrm>
            <a:off x="4586879" y="1967530"/>
            <a:ext cx="4176121" cy="954107"/>
          </a:xfrm>
          <a:prstGeom prst="rect">
            <a:avLst/>
          </a:prstGeom>
        </p:spPr>
        <p:txBody>
          <a:bodyPr wrap="square">
            <a:spAutoFit/>
          </a:bodyPr>
          <a:lstStyle/>
          <a:p>
            <a:pPr algn="ctr"/>
            <a:r>
              <a:rPr lang="en-US" sz="2800" b="1" dirty="0"/>
              <a:t>Hydraulic Scissor Lift </a:t>
            </a:r>
            <a:br>
              <a:rPr lang="en-US" sz="2800" b="1" dirty="0"/>
            </a:br>
            <a:r>
              <a:rPr lang="en-US" sz="2800" b="1" dirty="0"/>
              <a:t>Uses</a:t>
            </a:r>
            <a:endParaRPr lang="en-US" sz="2800" dirty="0"/>
          </a:p>
        </p:txBody>
      </p:sp>
      <p:pic>
        <p:nvPicPr>
          <p:cNvPr id="12" name="Picture 11" descr="A picture containing drawing&#10;&#10;Description automatically generated">
            <a:extLst>
              <a:ext uri="{FF2B5EF4-FFF2-40B4-BE49-F238E27FC236}">
                <a16:creationId xmlns:a16="http://schemas.microsoft.com/office/drawing/2014/main" id="{5F6818F7-3DBF-4E06-8ECA-1F2D17A5D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9055" y="44432"/>
            <a:ext cx="2970657" cy="1361153"/>
          </a:xfrm>
          <a:prstGeom prst="rect">
            <a:avLst/>
          </a:prstGeom>
        </p:spPr>
      </p:pic>
      <p:sp>
        <p:nvSpPr>
          <p:cNvPr id="29" name="Rectangle 28">
            <a:extLst>
              <a:ext uri="{FF2B5EF4-FFF2-40B4-BE49-F238E27FC236}">
                <a16:creationId xmlns:a16="http://schemas.microsoft.com/office/drawing/2014/main" id="{8107373D-26EE-4D0C-BA4B-7924C2FCC2B1}"/>
              </a:ext>
            </a:extLst>
          </p:cNvPr>
          <p:cNvSpPr/>
          <p:nvPr/>
        </p:nvSpPr>
        <p:spPr>
          <a:xfrm>
            <a:off x="76200" y="3267218"/>
            <a:ext cx="8852413" cy="3477875"/>
          </a:xfrm>
          <a:prstGeom prst="rect">
            <a:avLst/>
          </a:prstGeom>
        </p:spPr>
        <p:txBody>
          <a:bodyPr wrap="square">
            <a:spAutoFit/>
          </a:bodyPr>
          <a:lstStyle/>
          <a:p>
            <a:endParaRPr lang="en-US" sz="2000" b="1" dirty="0"/>
          </a:p>
          <a:p>
            <a:r>
              <a:rPr lang="en-US" sz="2000" dirty="0"/>
              <a:t>A hydraulic lift is a type of machine that uses a hydraulic apparatus to lift or move objects using the force created when pressure is exerted on liquid in a piston. Force then produces "lift" and "work.                     </a:t>
            </a:r>
            <a:br>
              <a:rPr lang="en-US" sz="2000" dirty="0"/>
            </a:br>
            <a:r>
              <a:rPr lang="en-US" sz="2000" dirty="0"/>
              <a:t>Typical Uses of hydraulic lift:</a:t>
            </a:r>
          </a:p>
          <a:p>
            <a:endParaRPr lang="en-US" sz="2000" dirty="0"/>
          </a:p>
          <a:p>
            <a:pPr marL="342900" indent="-342900">
              <a:buFont typeface="+mj-lt"/>
              <a:buAutoNum type="arabicPeriod"/>
            </a:pPr>
            <a:r>
              <a:rPr lang="en-US" sz="2000" dirty="0"/>
              <a:t>Reaching Hard-to-Reach Places</a:t>
            </a:r>
          </a:p>
          <a:p>
            <a:pPr marL="342900" indent="-342900">
              <a:buFont typeface="+mj-lt"/>
              <a:buAutoNum type="arabicPeriod"/>
            </a:pPr>
            <a:r>
              <a:rPr lang="en-US" sz="2000" dirty="0"/>
              <a:t>Transporting and Tending to Patients</a:t>
            </a:r>
          </a:p>
          <a:p>
            <a:pPr marL="342900" indent="-342900">
              <a:buFont typeface="+mj-lt"/>
              <a:buAutoNum type="arabicPeriod"/>
            </a:pPr>
            <a:r>
              <a:rPr lang="en-US" sz="2000" dirty="0"/>
              <a:t>Loading and Unloading</a:t>
            </a:r>
          </a:p>
          <a:p>
            <a:pPr marL="342900" indent="-342900">
              <a:buFont typeface="+mj-lt"/>
              <a:buAutoNum type="arabicPeriod"/>
            </a:pPr>
            <a:r>
              <a:rPr lang="en-US" sz="2000" dirty="0"/>
              <a:t>Moving Workers</a:t>
            </a:r>
          </a:p>
          <a:p>
            <a:pPr marL="342900" indent="-342900">
              <a:buFont typeface="+mj-lt"/>
              <a:buAutoNum type="arabicPeriod"/>
            </a:pPr>
            <a:r>
              <a:rPr lang="en-US" sz="2000" dirty="0"/>
              <a:t>Transporting Goods</a:t>
            </a:r>
          </a:p>
        </p:txBody>
      </p:sp>
      <p:pic>
        <p:nvPicPr>
          <p:cNvPr id="33" name="Picture 32" descr="A picture containing black, helmet, sitting, man&#10;&#10;Description automatically generated">
            <a:extLst>
              <a:ext uri="{FF2B5EF4-FFF2-40B4-BE49-F238E27FC236}">
                <a16:creationId xmlns:a16="http://schemas.microsoft.com/office/drawing/2014/main" id="{7CBE93DA-1D3F-4FD0-87D2-BFD6D953CE1B}"/>
              </a:ext>
            </a:extLst>
          </p:cNvPr>
          <p:cNvPicPr>
            <a:picLocks noChangeAspect="1"/>
          </p:cNvPicPr>
          <p:nvPr/>
        </p:nvPicPr>
        <p:blipFill rotWithShape="1">
          <a:blip r:embed="rId3">
            <a:extLst>
              <a:ext uri="{28A0092B-C50C-407E-A947-70E740481C1C}">
                <a14:useLocalDpi xmlns:a14="http://schemas.microsoft.com/office/drawing/2010/main" val="0"/>
              </a:ext>
            </a:extLst>
          </a:blip>
          <a:srcRect t="10692"/>
          <a:stretch/>
        </p:blipFill>
        <p:spPr>
          <a:xfrm>
            <a:off x="76200" y="34907"/>
            <a:ext cx="4108150" cy="36688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5000">
        <p:dissolve/>
      </p:transition>
    </mc:Choice>
    <mc:Fallback>
      <p:transition spd="slow" advTm="5000">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1196" y="-76200"/>
            <a:ext cx="3390696" cy="2844940"/>
          </a:xfrm>
        </p:spPr>
        <p:txBody>
          <a:bodyPr vert="horz" lIns="91440" tIns="45720" rIns="91440" bIns="45720" rtlCol="0" anchor="ctr">
            <a:normAutofit/>
          </a:bodyPr>
          <a:lstStyle/>
          <a:p>
            <a:pPr>
              <a:lnSpc>
                <a:spcPct val="90000"/>
              </a:lnSpc>
            </a:pP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br>
              <a:rPr lang="en-US" sz="2400" b="1" i="1" kern="1200" dirty="0">
                <a:solidFill>
                  <a:schemeClr val="tx1"/>
                </a:solidFill>
                <a:latin typeface="+mj-lt"/>
                <a:ea typeface="+mj-ea"/>
                <a:cs typeface="+mj-cs"/>
              </a:rPr>
            </a:br>
            <a:endParaRPr lang="en-US" sz="2400" b="1" i="1" u="sng" kern="1200" dirty="0">
              <a:solidFill>
                <a:schemeClr val="tx1"/>
              </a:solidFill>
              <a:latin typeface="+mj-lt"/>
              <a:ea typeface="+mj-ea"/>
              <a:cs typeface="+mj-cs"/>
            </a:endParaRPr>
          </a:p>
        </p:txBody>
      </p:sp>
      <p:sp>
        <p:nvSpPr>
          <p:cNvPr id="3" name="Subtitle 2"/>
          <p:cNvSpPr>
            <a:spLocks noGrp="1"/>
          </p:cNvSpPr>
          <p:nvPr>
            <p:ph type="subTitle" idx="1"/>
          </p:nvPr>
        </p:nvSpPr>
        <p:spPr>
          <a:xfrm>
            <a:off x="43810" y="1332131"/>
            <a:ext cx="5636514" cy="5525867"/>
          </a:xfrm>
        </p:spPr>
        <p:txBody>
          <a:bodyPr vert="horz" lIns="91440" tIns="45720" rIns="91440" bIns="45720" rtlCol="0" anchor="ctr">
            <a:normAutofit/>
          </a:bodyPr>
          <a:lstStyle/>
          <a:p>
            <a:pPr indent="-228600" algn="l" fontAlgn="base">
              <a:lnSpc>
                <a:spcPct val="90000"/>
              </a:lnSpc>
              <a:buFont typeface="Arial" panose="020B0604020202020204" pitchFamily="34" charset="0"/>
              <a:buChar char="•"/>
            </a:pPr>
            <a:r>
              <a:rPr lang="en-US" sz="2400" dirty="0">
                <a:solidFill>
                  <a:schemeClr val="tx1"/>
                </a:solidFill>
              </a:rPr>
              <a:t>The manufacturing world commonly uses the robotic arm to get the work done faster and more accurately.</a:t>
            </a:r>
          </a:p>
          <a:p>
            <a:pPr indent="-228600" algn="l" fontAlgn="base">
              <a:lnSpc>
                <a:spcPct val="90000"/>
              </a:lnSpc>
              <a:buFont typeface="Arial" panose="020B0604020202020204" pitchFamily="34" charset="0"/>
              <a:buChar char="•"/>
            </a:pPr>
            <a:r>
              <a:rPr lang="en-US" sz="2400" dirty="0">
                <a:solidFill>
                  <a:schemeClr val="tx1"/>
                </a:solidFill>
              </a:rPr>
              <a:t>It is ideally a metal arm with 4 to 6 joints and commonly used for various industrial applications. Industrial robot arms are like human arms and work in a similar way.</a:t>
            </a:r>
          </a:p>
          <a:p>
            <a:pPr indent="-228600" algn="l" fontAlgn="base">
              <a:lnSpc>
                <a:spcPct val="90000"/>
              </a:lnSpc>
              <a:buFont typeface="Arial" panose="020B0604020202020204" pitchFamily="34" charset="0"/>
              <a:buChar char="•"/>
            </a:pPr>
            <a:r>
              <a:rPr lang="en-US" sz="2400" dirty="0">
                <a:solidFill>
                  <a:schemeClr val="tx1"/>
                </a:solidFill>
              </a:rPr>
              <a:t>They have a forearm, elbow, shoulder, and wrist. It is referred to as the six-axis robot because it has 6 degrees or levels of freedom, allowing the user to move it in six different ways, although it differs from the human arm, which possesses 7 degrees of freedom</a:t>
            </a:r>
          </a:p>
          <a:p>
            <a:pPr indent="-228600" algn="l">
              <a:lnSpc>
                <a:spcPct val="90000"/>
              </a:lnSpc>
              <a:buFont typeface="Arial" panose="020B0604020202020204" pitchFamily="34" charset="0"/>
              <a:buChar char="•"/>
            </a:pPr>
            <a:endParaRPr lang="en-US" sz="1300" dirty="0">
              <a:solidFill>
                <a:schemeClr val="tx1"/>
              </a:solidFill>
            </a:endParaRPr>
          </a:p>
          <a:p>
            <a:pPr indent="-228600" algn="l">
              <a:lnSpc>
                <a:spcPct val="90000"/>
              </a:lnSpc>
              <a:buFont typeface="Arial" panose="020B0604020202020204" pitchFamily="34" charset="0"/>
              <a:buChar char="•"/>
            </a:pPr>
            <a:endParaRPr lang="en-US" sz="1300" dirty="0">
              <a:solidFill>
                <a:schemeClr val="tx1"/>
              </a:solidFill>
            </a:endParaRPr>
          </a:p>
        </p:txBody>
      </p:sp>
      <p:pic>
        <p:nvPicPr>
          <p:cNvPr id="9" name="Picture 8" descr="A picture containing indoor, parked, bicycle, yellow&#10;&#10;Description automatically generated">
            <a:extLst>
              <a:ext uri="{FF2B5EF4-FFF2-40B4-BE49-F238E27FC236}">
                <a16:creationId xmlns:a16="http://schemas.microsoft.com/office/drawing/2014/main" id="{416D6037-FA10-4FA8-9765-B8AC4F27413E}"/>
              </a:ext>
            </a:extLst>
          </p:cNvPr>
          <p:cNvPicPr>
            <a:picLocks noChangeAspect="1"/>
          </p:cNvPicPr>
          <p:nvPr/>
        </p:nvPicPr>
        <p:blipFill rotWithShape="1">
          <a:blip r:embed="rId2">
            <a:extLst>
              <a:ext uri="{28A0092B-C50C-407E-A947-70E740481C1C}">
                <a14:useLocalDpi xmlns:a14="http://schemas.microsoft.com/office/drawing/2010/main" val="0"/>
              </a:ext>
            </a:extLst>
          </a:blip>
          <a:srcRect l="4935" r="30020"/>
          <a:stretch/>
        </p:blipFill>
        <p:spPr>
          <a:xfrm>
            <a:off x="5542206" y="2209800"/>
            <a:ext cx="3581866" cy="4319812"/>
          </a:xfrm>
          <a:prstGeom prst="rect">
            <a:avLst/>
          </a:prstGeom>
        </p:spPr>
      </p:pic>
      <p:sp>
        <p:nvSpPr>
          <p:cNvPr id="10" name="Rectangle 9">
            <a:extLst>
              <a:ext uri="{FF2B5EF4-FFF2-40B4-BE49-F238E27FC236}">
                <a16:creationId xmlns:a16="http://schemas.microsoft.com/office/drawing/2014/main" id="{3365BD00-9283-47C2-8EE6-42283D6AC848}"/>
              </a:ext>
            </a:extLst>
          </p:cNvPr>
          <p:cNvSpPr/>
          <p:nvPr/>
        </p:nvSpPr>
        <p:spPr>
          <a:xfrm>
            <a:off x="63123" y="308794"/>
            <a:ext cx="5489250" cy="646331"/>
          </a:xfrm>
          <a:prstGeom prst="rect">
            <a:avLst/>
          </a:prstGeom>
        </p:spPr>
        <p:txBody>
          <a:bodyPr wrap="square">
            <a:spAutoFit/>
          </a:bodyPr>
          <a:lstStyle/>
          <a:p>
            <a:r>
              <a:rPr lang="en-US" sz="3600" b="1" dirty="0"/>
              <a:t>Hydraulic Robotic Arm Uses</a:t>
            </a:r>
            <a:endParaRPr lang="en-US" sz="3600" dirty="0"/>
          </a:p>
        </p:txBody>
      </p:sp>
      <p:pic>
        <p:nvPicPr>
          <p:cNvPr id="12" name="Picture 11" descr="A picture containing drawing&#10;&#10;Description automatically generated">
            <a:extLst>
              <a:ext uri="{FF2B5EF4-FFF2-40B4-BE49-F238E27FC236}">
                <a16:creationId xmlns:a16="http://schemas.microsoft.com/office/drawing/2014/main" id="{5F6818F7-3DBF-4E06-8ECA-1F2D17A5D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415" y="0"/>
            <a:ext cx="2970657" cy="13611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Tm="5000">
        <p:checker/>
      </p:transition>
    </mc:Choice>
    <mc:Fallback>
      <p:transition spd="slow" advTm="5000">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1196" y="-76200"/>
            <a:ext cx="3390696" cy="2844940"/>
          </a:xfrm>
        </p:spPr>
        <p:txBody>
          <a:bodyPr vert="horz" lIns="91440" tIns="45720" rIns="91440" bIns="45720" rtlCol="0" anchor="ctr">
            <a:normAutofit/>
          </a:bodyPr>
          <a:lstStyle/>
          <a:p>
            <a:pPr>
              <a:lnSpc>
                <a:spcPct val="90000"/>
              </a:lnSpc>
            </a:pP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br>
              <a:rPr lang="en-US" sz="2400" b="1" i="1" kern="1200" dirty="0">
                <a:solidFill>
                  <a:schemeClr val="tx1"/>
                </a:solidFill>
                <a:latin typeface="+mj-lt"/>
                <a:ea typeface="+mj-ea"/>
                <a:cs typeface="+mj-cs"/>
              </a:rPr>
            </a:br>
            <a:endParaRPr lang="en-US" sz="2400" b="1" i="1" u="sng" kern="1200" dirty="0">
              <a:solidFill>
                <a:schemeClr val="tx1"/>
              </a:solidFill>
              <a:latin typeface="+mj-lt"/>
              <a:ea typeface="+mj-ea"/>
              <a:cs typeface="+mj-cs"/>
            </a:endParaRPr>
          </a:p>
        </p:txBody>
      </p:sp>
      <p:sp>
        <p:nvSpPr>
          <p:cNvPr id="3" name="Subtitle 2"/>
          <p:cNvSpPr>
            <a:spLocks noGrp="1"/>
          </p:cNvSpPr>
          <p:nvPr>
            <p:ph type="subTitle" idx="1"/>
          </p:nvPr>
        </p:nvSpPr>
        <p:spPr>
          <a:xfrm>
            <a:off x="152400" y="2768740"/>
            <a:ext cx="8862436" cy="4851260"/>
          </a:xfrm>
        </p:spPr>
        <p:txBody>
          <a:bodyPr vert="horz" lIns="91440" tIns="45720" rIns="91440" bIns="45720" rtlCol="0" anchor="ctr">
            <a:normAutofit/>
          </a:bodyPr>
          <a:lstStyle/>
          <a:p>
            <a:pPr fontAlgn="base"/>
            <a:r>
              <a:rPr lang="en-US" sz="1800" b="1" dirty="0">
                <a:latin typeface="Arial" panose="020B0604020202020204" pitchFamily="34" charset="0"/>
                <a:cs typeface="Arial" panose="020B0604020202020204" pitchFamily="34" charset="0"/>
              </a:rPr>
              <a:t>Usage of Excavator in Construction</a:t>
            </a:r>
          </a:p>
          <a:p>
            <a:pPr algn="l" fontAlgn="base"/>
            <a:r>
              <a:rPr lang="en-US" sz="1800" dirty="0">
                <a:cs typeface="Arial" panose="020B0604020202020204" pitchFamily="34" charset="0"/>
              </a:rPr>
              <a:t>The excavator probably is the most commonly used machine in the Construction Industry. There are many uses of an Excavator.</a:t>
            </a:r>
          </a:p>
          <a:p>
            <a:pPr marL="171450" indent="-171450" algn="l" fontAlgn="base">
              <a:buFont typeface="Arial" panose="020B0604020202020204" pitchFamily="34" charset="0"/>
              <a:buChar char="•"/>
            </a:pPr>
            <a:r>
              <a:rPr lang="en-US" sz="1800" dirty="0">
                <a:cs typeface="Arial" panose="020B0604020202020204" pitchFamily="34" charset="0"/>
              </a:rPr>
              <a:t>Digging of trenches, holes, foundations</a:t>
            </a:r>
          </a:p>
          <a:p>
            <a:pPr marL="171450" indent="-171450" algn="l" fontAlgn="base">
              <a:buFont typeface="Arial" panose="020B0604020202020204" pitchFamily="34" charset="0"/>
              <a:buChar char="•"/>
            </a:pPr>
            <a:r>
              <a:rPr lang="en-US" sz="1800" dirty="0">
                <a:cs typeface="Arial" panose="020B0604020202020204" pitchFamily="34" charset="0"/>
              </a:rPr>
              <a:t>Demolition</a:t>
            </a:r>
          </a:p>
          <a:p>
            <a:pPr marL="171450" indent="-171450" algn="l" fontAlgn="base">
              <a:buFont typeface="Arial" panose="020B0604020202020204" pitchFamily="34" charset="0"/>
              <a:buChar char="•"/>
            </a:pPr>
            <a:r>
              <a:rPr lang="en-US" sz="1800" dirty="0">
                <a:cs typeface="Arial" panose="020B0604020202020204" pitchFamily="34" charset="0"/>
              </a:rPr>
              <a:t>Material handling</a:t>
            </a:r>
          </a:p>
          <a:p>
            <a:pPr marL="171450" indent="-171450" algn="l" fontAlgn="base">
              <a:buFont typeface="Arial" panose="020B0604020202020204" pitchFamily="34" charset="0"/>
              <a:buChar char="•"/>
            </a:pPr>
            <a:r>
              <a:rPr lang="en-US" sz="1800" dirty="0">
                <a:cs typeface="Arial" panose="020B0604020202020204" pitchFamily="34" charset="0"/>
              </a:rPr>
              <a:t>General grading/landscaping</a:t>
            </a:r>
          </a:p>
          <a:p>
            <a:pPr marL="171450" indent="-171450" algn="l" fontAlgn="base">
              <a:buFont typeface="Arial" panose="020B0604020202020204" pitchFamily="34" charset="0"/>
              <a:buChar char="•"/>
            </a:pPr>
            <a:r>
              <a:rPr lang="en-US" sz="1800" dirty="0">
                <a:cs typeface="Arial" panose="020B0604020202020204" pitchFamily="34" charset="0"/>
              </a:rPr>
              <a:t>Brush cutting with hydraulic attachments</a:t>
            </a:r>
          </a:p>
          <a:p>
            <a:pPr marL="171450" indent="-171450" algn="l" fontAlgn="base">
              <a:buFont typeface="Arial" panose="020B0604020202020204" pitchFamily="34" charset="0"/>
              <a:buChar char="•"/>
            </a:pPr>
            <a:r>
              <a:rPr lang="en-US" sz="1800" dirty="0">
                <a:cs typeface="Arial" panose="020B0604020202020204" pitchFamily="34" charset="0"/>
              </a:rPr>
              <a:t>Forestry work</a:t>
            </a:r>
          </a:p>
          <a:p>
            <a:pPr marL="171450" indent="-171450" algn="l" fontAlgn="base">
              <a:buFont typeface="Arial" panose="020B0604020202020204" pitchFamily="34" charset="0"/>
              <a:buChar char="•"/>
            </a:pPr>
            <a:r>
              <a:rPr lang="en-US" sz="1800" dirty="0">
                <a:cs typeface="Arial" panose="020B0604020202020204" pitchFamily="34" charset="0"/>
              </a:rPr>
              <a:t>Lifting and placing of pipes</a:t>
            </a:r>
          </a:p>
          <a:p>
            <a:pPr marL="171450" indent="-171450" algn="l" fontAlgn="base">
              <a:buFont typeface="Arial" panose="020B0604020202020204" pitchFamily="34" charset="0"/>
              <a:buChar char="•"/>
            </a:pPr>
            <a:r>
              <a:rPr lang="en-US" sz="1800" dirty="0">
                <a:cs typeface="Arial" panose="020B0604020202020204" pitchFamily="34" charset="0"/>
              </a:rPr>
              <a:t>Mining, especially, but not only open-pit mining</a:t>
            </a:r>
          </a:p>
          <a:p>
            <a:pPr marL="171450" indent="-171450" algn="l" fontAlgn="base">
              <a:buFont typeface="Arial" panose="020B0604020202020204" pitchFamily="34" charset="0"/>
              <a:buChar char="•"/>
            </a:pPr>
            <a:r>
              <a:rPr lang="en-US" sz="1800" dirty="0">
                <a:cs typeface="Arial" panose="020B0604020202020204" pitchFamily="34" charset="0"/>
              </a:rPr>
              <a:t>River dredging</a:t>
            </a:r>
          </a:p>
          <a:p>
            <a:pPr indent="-228600" algn="l">
              <a:lnSpc>
                <a:spcPct val="90000"/>
              </a:lnSpc>
              <a:buFont typeface="Arial" panose="020B0604020202020204" pitchFamily="34" charset="0"/>
              <a:buChar char="•"/>
            </a:pPr>
            <a:endParaRPr lang="en-US" sz="1300" dirty="0">
              <a:solidFill>
                <a:schemeClr val="tx1"/>
              </a:solidFill>
            </a:endParaRPr>
          </a:p>
          <a:p>
            <a:pPr indent="-228600" algn="l">
              <a:lnSpc>
                <a:spcPct val="90000"/>
              </a:lnSpc>
              <a:buFont typeface="Arial" panose="020B0604020202020204" pitchFamily="34" charset="0"/>
              <a:buChar char="•"/>
            </a:pPr>
            <a:endParaRPr lang="en-US" sz="1300" dirty="0">
              <a:solidFill>
                <a:schemeClr val="tx1"/>
              </a:solidFill>
            </a:endParaRPr>
          </a:p>
        </p:txBody>
      </p:sp>
      <p:sp>
        <p:nvSpPr>
          <p:cNvPr id="10" name="Rectangle 9">
            <a:extLst>
              <a:ext uri="{FF2B5EF4-FFF2-40B4-BE49-F238E27FC236}">
                <a16:creationId xmlns:a16="http://schemas.microsoft.com/office/drawing/2014/main" id="{3365BD00-9283-47C2-8EE6-42283D6AC848}"/>
              </a:ext>
            </a:extLst>
          </p:cNvPr>
          <p:cNvSpPr/>
          <p:nvPr/>
        </p:nvSpPr>
        <p:spPr>
          <a:xfrm>
            <a:off x="109278" y="5222"/>
            <a:ext cx="5489250" cy="646331"/>
          </a:xfrm>
          <a:prstGeom prst="rect">
            <a:avLst/>
          </a:prstGeom>
        </p:spPr>
        <p:txBody>
          <a:bodyPr wrap="square">
            <a:spAutoFit/>
          </a:bodyPr>
          <a:lstStyle/>
          <a:p>
            <a:r>
              <a:rPr lang="en-US" sz="3600" b="1" dirty="0"/>
              <a:t>Hydraulic Excavator Uses</a:t>
            </a:r>
            <a:endParaRPr lang="en-US" sz="3600" dirty="0"/>
          </a:p>
        </p:txBody>
      </p:sp>
      <p:pic>
        <p:nvPicPr>
          <p:cNvPr id="12" name="Picture 11" descr="A picture containing drawing&#10;&#10;Description automatically generated">
            <a:extLst>
              <a:ext uri="{FF2B5EF4-FFF2-40B4-BE49-F238E27FC236}">
                <a16:creationId xmlns:a16="http://schemas.microsoft.com/office/drawing/2014/main" id="{5F6818F7-3DBF-4E06-8ECA-1F2D17A5D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572" y="19050"/>
            <a:ext cx="2970657" cy="1361153"/>
          </a:xfrm>
          <a:prstGeom prst="rect">
            <a:avLst/>
          </a:prstGeom>
        </p:spPr>
      </p:pic>
      <p:pic>
        <p:nvPicPr>
          <p:cNvPr id="15" name="Picture 14" descr="A picture containing transport, digger&#10;&#10;Description automatically generated">
            <a:extLst>
              <a:ext uri="{FF2B5EF4-FFF2-40B4-BE49-F238E27FC236}">
                <a16:creationId xmlns:a16="http://schemas.microsoft.com/office/drawing/2014/main" id="{3AC0D034-58E6-4731-BDF1-2DB172BF5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 y="533400"/>
            <a:ext cx="5562032" cy="25199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8F8216B0-28CF-4364-9352-C00DCA61B373}"/>
              </a:ext>
            </a:extLst>
          </p:cNvPr>
          <p:cNvPicPr>
            <a:picLocks noChangeAspect="1" noChangeArrowheads="1"/>
          </p:cNvPicPr>
          <p:nvPr/>
        </p:nvPicPr>
        <p:blipFill>
          <a:blip r:embed="rId2">
            <a:lum bright="82000" contrast="-70000"/>
            <a:extLst>
              <a:ext uri="{28A0092B-C50C-407E-A947-70E740481C1C}">
                <a14:useLocalDpi xmlns:a14="http://schemas.microsoft.com/office/drawing/2010/main" val="0"/>
              </a:ext>
            </a:extLst>
          </a:blip>
          <a:srcRect/>
          <a:stretch>
            <a:fillRect/>
          </a:stretch>
        </p:blipFill>
        <p:spPr bwMode="auto">
          <a:xfrm>
            <a:off x="685800" y="0"/>
            <a:ext cx="66548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a:extLst>
              <a:ext uri="{FF2B5EF4-FFF2-40B4-BE49-F238E27FC236}">
                <a16:creationId xmlns:a16="http://schemas.microsoft.com/office/drawing/2014/main" id="{847B0D7A-0CD0-42C3-B1A2-B6D6C8634E0C}"/>
              </a:ext>
            </a:extLst>
          </p:cNvPr>
          <p:cNvSpPr>
            <a:spLocks noGrp="1" noChangeArrowheads="1"/>
          </p:cNvSpPr>
          <p:nvPr>
            <p:ph type="title"/>
          </p:nvPr>
        </p:nvSpPr>
        <p:spPr>
          <a:xfrm>
            <a:off x="685800" y="990600"/>
            <a:ext cx="7772400" cy="1295400"/>
          </a:xfrm>
        </p:spPr>
        <p:txBody>
          <a:bodyPr/>
          <a:lstStyle/>
          <a:p>
            <a:r>
              <a:rPr lang="en-US" altLang="en-US" sz="4000" b="1">
                <a:latin typeface="Arial" panose="020B0604020202020204" pitchFamily="34" charset="0"/>
              </a:rPr>
              <a:t>MOVING THINGS WITH PRESSURE</a:t>
            </a:r>
          </a:p>
        </p:txBody>
      </p:sp>
      <p:sp>
        <p:nvSpPr>
          <p:cNvPr id="2051" name="Text Box 3">
            <a:extLst>
              <a:ext uri="{FF2B5EF4-FFF2-40B4-BE49-F238E27FC236}">
                <a16:creationId xmlns:a16="http://schemas.microsoft.com/office/drawing/2014/main" id="{1288E895-5825-4A98-B949-ABBBAFCEF59E}"/>
              </a:ext>
            </a:extLst>
          </p:cNvPr>
          <p:cNvSpPr txBox="1">
            <a:spLocks noChangeArrowheads="1"/>
          </p:cNvSpPr>
          <p:nvPr/>
        </p:nvSpPr>
        <p:spPr bwMode="auto">
          <a:xfrm>
            <a:off x="152400" y="2362200"/>
            <a:ext cx="878046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What is Hydraulics?</a:t>
            </a:r>
          </a:p>
          <a:p>
            <a:r>
              <a:rPr lang="en-US" altLang="en-US"/>
              <a:t>The science of transporting of liquids through pipes, especially as </a:t>
            </a:r>
            <a:br>
              <a:rPr lang="en-US" altLang="en-US"/>
            </a:br>
            <a:r>
              <a:rPr lang="en-US" altLang="en-US"/>
              <a:t>motive (motion) power. Nowadays we push fluid through piston and</a:t>
            </a:r>
          </a:p>
          <a:p>
            <a:r>
              <a:rPr lang="en-US" altLang="en-US"/>
              <a:t>Pipes to help us do work.</a:t>
            </a:r>
          </a:p>
          <a:p>
            <a:endParaRPr lang="en-US" altLang="en-US"/>
          </a:p>
          <a:p>
            <a:r>
              <a:rPr lang="en-US" altLang="en-US" b="1"/>
              <a:t>What is Pneumatics?</a:t>
            </a:r>
          </a:p>
          <a:p>
            <a:r>
              <a:rPr lang="en-US" altLang="en-US"/>
              <a:t>The science of of transporting of gas/air through pipes, especially as </a:t>
            </a:r>
            <a:br>
              <a:rPr lang="en-US" altLang="en-US"/>
            </a:br>
            <a:r>
              <a:rPr lang="en-US" altLang="en-US"/>
              <a:t>motive (motion) power. Nowadays we push gas/air through piston and</a:t>
            </a:r>
          </a:p>
          <a:p>
            <a:r>
              <a:rPr lang="en-US" altLang="en-US"/>
              <a:t>Pipes to help us do work.</a:t>
            </a:r>
          </a:p>
        </p:txBody>
      </p:sp>
      <p:pic>
        <p:nvPicPr>
          <p:cNvPr id="8" name="Picture 7" descr="A picture containing drawing&#10;&#10;Description automatically generated">
            <a:extLst>
              <a:ext uri="{FF2B5EF4-FFF2-40B4-BE49-F238E27FC236}">
                <a16:creationId xmlns:a16="http://schemas.microsoft.com/office/drawing/2014/main" id="{8931827B-FB2F-45EC-831C-28F25BE32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9916"/>
            <a:ext cx="2514600" cy="11130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drape"/>
      </p:transition>
    </mc:Choice>
    <mc:Fallback>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link="rId4"/>
          <a:srcRect/>
          <a:tile tx="0" ty="0" sx="100000" sy="100000" flip="none" algn="tl"/>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1968DF7-A73A-4E67-BC64-BE38DD911F77}"/>
              </a:ext>
            </a:extLst>
          </p:cNvPr>
          <p:cNvSpPr>
            <a:spLocks noGrp="1" noChangeArrowheads="1"/>
          </p:cNvSpPr>
          <p:nvPr>
            <p:ph type="title"/>
          </p:nvPr>
        </p:nvSpPr>
        <p:spPr>
          <a:xfrm>
            <a:off x="685800" y="838200"/>
            <a:ext cx="7772400" cy="1143000"/>
          </a:xfrm>
        </p:spPr>
        <p:txBody>
          <a:bodyPr/>
          <a:lstStyle/>
          <a:p>
            <a:r>
              <a:rPr lang="en-US" altLang="en-US" b="1" dirty="0"/>
              <a:t>HYDRAULIC SYSTEM</a:t>
            </a:r>
          </a:p>
        </p:txBody>
      </p:sp>
      <p:sp>
        <p:nvSpPr>
          <p:cNvPr id="5123" name="Rectangle 3">
            <a:extLst>
              <a:ext uri="{FF2B5EF4-FFF2-40B4-BE49-F238E27FC236}">
                <a16:creationId xmlns:a16="http://schemas.microsoft.com/office/drawing/2014/main" id="{166EEE58-6D56-4E6B-BD20-E1ED04B862A9}"/>
              </a:ext>
            </a:extLst>
          </p:cNvPr>
          <p:cNvSpPr>
            <a:spLocks noChangeArrowheads="1"/>
          </p:cNvSpPr>
          <p:nvPr/>
        </p:nvSpPr>
        <p:spPr bwMode="auto">
          <a:xfrm>
            <a:off x="152400" y="1736725"/>
            <a:ext cx="8534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r>
              <a:rPr lang="en-US" altLang="en-US" sz="1800" b="1">
                <a:solidFill>
                  <a:srgbClr val="000000"/>
                </a:solidFill>
                <a:latin typeface="Arial" panose="020B0604020202020204" pitchFamily="34" charset="0"/>
                <a:cs typeface="Arial" panose="020B0604020202020204" pitchFamily="34" charset="0"/>
              </a:rPr>
              <a:t>A Simple hydraulic system consisting of two pistons and an oil-filled pipe connecting them. </a:t>
            </a:r>
            <a:endParaRPr lang="en-US" altLang="en-US" sz="1800"/>
          </a:p>
        </p:txBody>
      </p:sp>
      <p:pic>
        <p:nvPicPr>
          <p:cNvPr id="5143" name="Picture 23">
            <a:extLst>
              <a:ext uri="{FF2B5EF4-FFF2-40B4-BE49-F238E27FC236}">
                <a16:creationId xmlns:a16="http://schemas.microsoft.com/office/drawing/2014/main" id="{5DBAC1D0-D381-4888-AD60-D2B8497F2E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335213"/>
            <a:ext cx="4572000" cy="33797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53214624-0CD2-48A4-B4B5-FEAC6A8D44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29916"/>
            <a:ext cx="2514600" cy="1113084"/>
          </a:xfrm>
          <a:prstGeom prst="rect">
            <a:avLst/>
          </a:prstGeom>
        </p:spPr>
      </p:pic>
    </p:spTree>
    <p:controls>
      <mc:AlternateContent xmlns:mc="http://schemas.openxmlformats.org/markup-compatibility/2006">
        <mc:Choice xmlns:v="urn:schemas-microsoft-com:vml" Requires="v">
          <p:control spid="5157" r:id="rId2" imgW="4343400" imgH="3429000"/>
        </mc:Choice>
        <mc:Fallback>
          <p:control r:id="rId2" imgW="4343400" imgH="3429000">
            <p:pic>
              <p:nvPicPr>
                <p:cNvPr id="5124" name="s_media_2_0">
                  <a:extLst>
                    <a:ext uri="{FF2B5EF4-FFF2-40B4-BE49-F238E27FC236}">
                      <a16:creationId xmlns:a16="http://schemas.microsoft.com/office/drawing/2014/main" id="{0F2199E7-E11D-4FD3-8CB2-F3AB17BEE5BC}"/>
                    </a:ext>
                  </a:extLst>
                </p:cNvPr>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286000"/>
                  <a:ext cx="4343400" cy="3429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5000">
        <p15:prstTrans prst="curtains"/>
      </p:transition>
    </mc:Choice>
    <mc:Fallback>
      <p:transition spd="slow"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54433B-1AE2-44C2-A0D1-ACB25111CF40}"/>
              </a:ext>
            </a:extLst>
          </p:cNvPr>
          <p:cNvSpPr>
            <a:spLocks noGrp="1" noChangeArrowheads="1"/>
          </p:cNvSpPr>
          <p:nvPr>
            <p:ph type="title"/>
          </p:nvPr>
        </p:nvSpPr>
        <p:spPr>
          <a:xfrm>
            <a:off x="685800" y="762000"/>
            <a:ext cx="7772400" cy="1143000"/>
          </a:xfrm>
        </p:spPr>
        <p:txBody>
          <a:bodyPr/>
          <a:lstStyle/>
          <a:p>
            <a:r>
              <a:rPr lang="en-US" altLang="en-US" b="1" dirty="0"/>
              <a:t>FLUID PRESSURE</a:t>
            </a:r>
          </a:p>
        </p:txBody>
      </p:sp>
      <p:sp>
        <p:nvSpPr>
          <p:cNvPr id="3075" name="Text Box 3">
            <a:extLst>
              <a:ext uri="{FF2B5EF4-FFF2-40B4-BE49-F238E27FC236}">
                <a16:creationId xmlns:a16="http://schemas.microsoft.com/office/drawing/2014/main" id="{8E7BA087-2838-4442-9847-FE8AAC2C7AB3}"/>
              </a:ext>
            </a:extLst>
          </p:cNvPr>
          <p:cNvSpPr txBox="1">
            <a:spLocks noChangeArrowheads="1"/>
          </p:cNvSpPr>
          <p:nvPr/>
        </p:nvSpPr>
        <p:spPr bwMode="auto">
          <a:xfrm>
            <a:off x="228600" y="19050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079" name="Text Box 7">
            <a:extLst>
              <a:ext uri="{FF2B5EF4-FFF2-40B4-BE49-F238E27FC236}">
                <a16:creationId xmlns:a16="http://schemas.microsoft.com/office/drawing/2014/main" id="{BFAEF752-D775-45ED-90B6-4246B73B5F3B}"/>
              </a:ext>
            </a:extLst>
          </p:cNvPr>
          <p:cNvSpPr txBox="1">
            <a:spLocks noChangeArrowheads="1"/>
          </p:cNvSpPr>
          <p:nvPr/>
        </p:nvSpPr>
        <p:spPr bwMode="auto">
          <a:xfrm>
            <a:off x="288925" y="1641475"/>
            <a:ext cx="6291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FLUIDS:  Materials that flow like liquids &amp; gases</a:t>
            </a:r>
          </a:p>
          <a:p>
            <a:r>
              <a:rPr lang="en-US" altLang="en-US"/>
              <a:t>PRESSURE ~ FORCE</a:t>
            </a:r>
          </a:p>
        </p:txBody>
      </p:sp>
      <p:sp>
        <p:nvSpPr>
          <p:cNvPr id="3080" name="Rectangle 8">
            <a:extLst>
              <a:ext uri="{FF2B5EF4-FFF2-40B4-BE49-F238E27FC236}">
                <a16:creationId xmlns:a16="http://schemas.microsoft.com/office/drawing/2014/main" id="{E63FA2A4-81E6-4DC1-843F-D35ABA3F4B69}"/>
              </a:ext>
            </a:extLst>
          </p:cNvPr>
          <p:cNvSpPr>
            <a:spLocks noChangeArrowheads="1"/>
          </p:cNvSpPr>
          <p:nvPr/>
        </p:nvSpPr>
        <p:spPr bwMode="auto">
          <a:xfrm>
            <a:off x="3476625" y="2286000"/>
            <a:ext cx="0" cy="952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9350" rIns="0" bIns="317400">
            <a:spAutoFit/>
          </a:bodyPr>
          <a:lstStyle/>
          <a:p>
            <a:endParaRPr lang="en-US"/>
          </a:p>
        </p:txBody>
      </p:sp>
      <p:sp>
        <p:nvSpPr>
          <p:cNvPr id="3081" name="Rectangle 9">
            <a:extLst>
              <a:ext uri="{FF2B5EF4-FFF2-40B4-BE49-F238E27FC236}">
                <a16:creationId xmlns:a16="http://schemas.microsoft.com/office/drawing/2014/main" id="{A7E30410-A5F2-484C-9285-896FDDD42C80}"/>
              </a:ext>
            </a:extLst>
          </p:cNvPr>
          <p:cNvSpPr>
            <a:spLocks noChangeArrowheads="1"/>
          </p:cNvSpPr>
          <p:nvPr/>
        </p:nvSpPr>
        <p:spPr bwMode="auto">
          <a:xfrm>
            <a:off x="3429000" y="2286000"/>
            <a:ext cx="9144000" cy="0"/>
          </a:xfrm>
          <a:prstGeom prst="rect">
            <a:avLst/>
          </a:prstGeom>
          <a:solidFill>
            <a:srgbClr val="FF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9350" rIns="0" bIns="79350">
            <a:spAutoFit/>
          </a:bodyPr>
          <a:lstStyle/>
          <a:p>
            <a:endParaRPr lang="en-US"/>
          </a:p>
        </p:txBody>
      </p:sp>
      <p:pic>
        <p:nvPicPr>
          <p:cNvPr id="3082" name="Picture 10">
            <a:extLst>
              <a:ext uri="{FF2B5EF4-FFF2-40B4-BE49-F238E27FC236}">
                <a16:creationId xmlns:a16="http://schemas.microsoft.com/office/drawing/2014/main" id="{661A7AE8-D074-4A63-A7A4-CD4477603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4196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083" name="Text Box 11">
            <a:extLst>
              <a:ext uri="{FF2B5EF4-FFF2-40B4-BE49-F238E27FC236}">
                <a16:creationId xmlns:a16="http://schemas.microsoft.com/office/drawing/2014/main" id="{4BDA7521-2396-43D4-B683-38A6AD978FC1}"/>
              </a:ext>
            </a:extLst>
          </p:cNvPr>
          <p:cNvSpPr txBox="1">
            <a:spLocks noChangeArrowheads="1"/>
          </p:cNvSpPr>
          <p:nvPr/>
        </p:nvSpPr>
        <p:spPr bwMode="auto">
          <a:xfrm>
            <a:off x="304800" y="2362200"/>
            <a:ext cx="671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FLUID PRESSURE: Exerted in all directions equally</a:t>
            </a:r>
          </a:p>
        </p:txBody>
      </p:sp>
      <p:sp>
        <p:nvSpPr>
          <p:cNvPr id="3084" name="Text Box 12">
            <a:extLst>
              <a:ext uri="{FF2B5EF4-FFF2-40B4-BE49-F238E27FC236}">
                <a16:creationId xmlns:a16="http://schemas.microsoft.com/office/drawing/2014/main" id="{21BDE70A-E649-4D51-A5ED-C577CC43969A}"/>
              </a:ext>
            </a:extLst>
          </p:cNvPr>
          <p:cNvSpPr txBox="1">
            <a:spLocks noChangeArrowheads="1"/>
          </p:cNvSpPr>
          <p:nvPr/>
        </p:nvSpPr>
        <p:spPr bwMode="auto">
          <a:xfrm>
            <a:off x="295275" y="2708275"/>
            <a:ext cx="86201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CONFINED FLUIDS: Any fluid in a closed system. </a:t>
            </a:r>
          </a:p>
          <a:p>
            <a:r>
              <a:rPr lang="en-US" altLang="en-US"/>
              <a:t>		    The fluids can move around within the system, but 		    cannot leave or enter the system. </a:t>
            </a:r>
          </a:p>
          <a:p>
            <a:r>
              <a:rPr lang="en-US" altLang="en-US"/>
              <a:t>EXAMPLES:     Blood moving through the body, </a:t>
            </a:r>
          </a:p>
          <a:p>
            <a:r>
              <a:rPr lang="en-US" altLang="en-US"/>
              <a:t>                           Air moving in a balloon</a:t>
            </a:r>
          </a:p>
        </p:txBody>
      </p:sp>
      <p:sp>
        <p:nvSpPr>
          <p:cNvPr id="3085" name="Text Box 13">
            <a:extLst>
              <a:ext uri="{FF2B5EF4-FFF2-40B4-BE49-F238E27FC236}">
                <a16:creationId xmlns:a16="http://schemas.microsoft.com/office/drawing/2014/main" id="{56AFB12A-0C35-4BC0-B76C-28D05E851C61}"/>
              </a:ext>
            </a:extLst>
          </p:cNvPr>
          <p:cNvSpPr txBox="1">
            <a:spLocks noChangeArrowheads="1"/>
          </p:cNvSpPr>
          <p:nvPr/>
        </p:nvSpPr>
        <p:spPr bwMode="auto">
          <a:xfrm>
            <a:off x="2133600" y="4800600"/>
            <a:ext cx="68580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Pascal discovered that </a:t>
            </a:r>
            <a:r>
              <a:rPr lang="en-US" altLang="en-US">
                <a:latin typeface="Times-Roman" charset="0"/>
              </a:rPr>
              <a:t>“ the pressure put upon an enclosed fluid is transmitted equally in all directions without loss and acts with an equal intensity upon equal surfaces.”</a:t>
            </a:r>
          </a:p>
          <a:p>
            <a:pPr>
              <a:spcBef>
                <a:spcPct val="50000"/>
              </a:spcBef>
            </a:pPr>
            <a:endParaRPr lang="en-US" altLang="en-US"/>
          </a:p>
        </p:txBody>
      </p:sp>
      <p:pic>
        <p:nvPicPr>
          <p:cNvPr id="13" name="Picture 12" descr="A picture containing drawing&#10;&#10;Description automatically generated">
            <a:extLst>
              <a:ext uri="{FF2B5EF4-FFF2-40B4-BE49-F238E27FC236}">
                <a16:creationId xmlns:a16="http://schemas.microsoft.com/office/drawing/2014/main" id="{EAC36939-D08A-4C8C-A0F4-D078AFD0A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9916"/>
            <a:ext cx="2514600" cy="11130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wind"/>
      </p:transition>
    </mc:Choice>
    <mc:Fallback>
      <p:transition spd="slow"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C1BBF7-56A8-4BD8-9565-C2FFA1FAE1D5}"/>
              </a:ext>
            </a:extLst>
          </p:cNvPr>
          <p:cNvSpPr>
            <a:spLocks noGrp="1" noChangeArrowheads="1"/>
          </p:cNvSpPr>
          <p:nvPr>
            <p:ph type="title"/>
          </p:nvPr>
        </p:nvSpPr>
        <p:spPr>
          <a:xfrm>
            <a:off x="685800" y="685800"/>
            <a:ext cx="7772400" cy="1143000"/>
          </a:xfrm>
        </p:spPr>
        <p:txBody>
          <a:bodyPr/>
          <a:lstStyle/>
          <a:p>
            <a:r>
              <a:rPr lang="en-US" altLang="en-US" b="1" dirty="0"/>
              <a:t>FLUID PRESSURE </a:t>
            </a:r>
            <a:r>
              <a:rPr lang="en-US" altLang="en-US" b="1" dirty="0" err="1"/>
              <a:t>Cont</a:t>
            </a:r>
            <a:r>
              <a:rPr lang="en-US" altLang="en-US" b="1" dirty="0"/>
              <a:t> …</a:t>
            </a:r>
          </a:p>
        </p:txBody>
      </p:sp>
      <p:pic>
        <p:nvPicPr>
          <p:cNvPr id="4099" name="Picture 3">
            <a:extLst>
              <a:ext uri="{FF2B5EF4-FFF2-40B4-BE49-F238E27FC236}">
                <a16:creationId xmlns:a16="http://schemas.microsoft.com/office/drawing/2014/main" id="{96F5BC51-371F-4E0A-9462-758BBCD07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138430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Text Box 4">
            <a:extLst>
              <a:ext uri="{FF2B5EF4-FFF2-40B4-BE49-F238E27FC236}">
                <a16:creationId xmlns:a16="http://schemas.microsoft.com/office/drawing/2014/main" id="{1ADDEFCA-31F4-4264-ADF3-2672F0152C14}"/>
              </a:ext>
            </a:extLst>
          </p:cNvPr>
          <p:cNvSpPr txBox="1">
            <a:spLocks noChangeArrowheads="1"/>
          </p:cNvSpPr>
          <p:nvPr/>
        </p:nvSpPr>
        <p:spPr bwMode="auto">
          <a:xfrm>
            <a:off x="1981200" y="1905000"/>
            <a:ext cx="62309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small syringe is easier to push, but it doesn’t </a:t>
            </a:r>
          </a:p>
          <a:p>
            <a:r>
              <a:rPr lang="en-US" altLang="en-US"/>
              <a:t>Make much movement in the other one!</a:t>
            </a:r>
          </a:p>
        </p:txBody>
      </p:sp>
      <p:sp>
        <p:nvSpPr>
          <p:cNvPr id="4101" name="Text Box 5">
            <a:extLst>
              <a:ext uri="{FF2B5EF4-FFF2-40B4-BE49-F238E27FC236}">
                <a16:creationId xmlns:a16="http://schemas.microsoft.com/office/drawing/2014/main" id="{A2E22459-C359-4D65-A733-DDDAF28F8E83}"/>
              </a:ext>
            </a:extLst>
          </p:cNvPr>
          <p:cNvSpPr txBox="1">
            <a:spLocks noChangeArrowheads="1"/>
          </p:cNvSpPr>
          <p:nvPr/>
        </p:nvSpPr>
        <p:spPr bwMode="auto">
          <a:xfrm>
            <a:off x="1965325" y="2860675"/>
            <a:ext cx="7031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force applied to the small piston produces a greater </a:t>
            </a:r>
          </a:p>
          <a:p>
            <a:r>
              <a:rPr lang="en-US" altLang="en-US"/>
              <a:t>Force in a larger piston, but with less movement.</a:t>
            </a:r>
          </a:p>
        </p:txBody>
      </p:sp>
      <p:pic>
        <p:nvPicPr>
          <p:cNvPr id="4104" name="Picture 8">
            <a:extLst>
              <a:ext uri="{FF2B5EF4-FFF2-40B4-BE49-F238E27FC236}">
                <a16:creationId xmlns:a16="http://schemas.microsoft.com/office/drawing/2014/main" id="{1C0A6478-C5C7-49D7-A944-D79475B07A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2463800"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Text Box 9">
            <a:extLst>
              <a:ext uri="{FF2B5EF4-FFF2-40B4-BE49-F238E27FC236}">
                <a16:creationId xmlns:a16="http://schemas.microsoft.com/office/drawing/2014/main" id="{05E3CB3A-8854-4E47-9E52-D48502692565}"/>
              </a:ext>
            </a:extLst>
          </p:cNvPr>
          <p:cNvSpPr txBox="1">
            <a:spLocks noChangeArrowheads="1"/>
          </p:cNvSpPr>
          <p:nvPr/>
        </p:nvSpPr>
        <p:spPr bwMode="auto">
          <a:xfrm>
            <a:off x="2879725" y="4191000"/>
            <a:ext cx="61118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a:latin typeface="Times-Bold" charset="0"/>
              </a:rPr>
              <a:t>Force on the fluid in a small cylinder (usually supplied by an air compressor) is greatly increased in the “slave” cylinder since the diameter is larger. The only drawback is that the distance the small cylinder must go is greater and</a:t>
            </a:r>
          </a:p>
          <a:p>
            <a:r>
              <a:rPr lang="en-US" altLang="en-US" sz="1800" b="1">
                <a:latin typeface="Times-Bold" charset="0"/>
              </a:rPr>
              <a:t>the slave cylinder moves only a short distance.</a:t>
            </a:r>
            <a:endParaRPr lang="en-US" altLang="en-US" sz="1800">
              <a:latin typeface="Times-Bold" charset="0"/>
            </a:endParaRPr>
          </a:p>
          <a:p>
            <a:endParaRPr lang="en-US" altLang="en-US" sz="1800"/>
          </a:p>
        </p:txBody>
      </p:sp>
      <p:sp>
        <p:nvSpPr>
          <p:cNvPr id="4106" name="Text Box 10">
            <a:extLst>
              <a:ext uri="{FF2B5EF4-FFF2-40B4-BE49-F238E27FC236}">
                <a16:creationId xmlns:a16="http://schemas.microsoft.com/office/drawing/2014/main" id="{2FEE1F05-F950-4C53-9785-620D784AD3A2}"/>
              </a:ext>
            </a:extLst>
          </p:cNvPr>
          <p:cNvSpPr txBox="1">
            <a:spLocks noChangeArrowheads="1"/>
          </p:cNvSpPr>
          <p:nvPr/>
        </p:nvSpPr>
        <p:spPr bwMode="auto">
          <a:xfrm>
            <a:off x="228600" y="5756275"/>
            <a:ext cx="360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Small force can move a car!</a:t>
            </a:r>
          </a:p>
        </p:txBody>
      </p:sp>
      <p:pic>
        <p:nvPicPr>
          <p:cNvPr id="12" name="Picture 11" descr="A picture containing drawing&#10;&#10;Description automatically generated">
            <a:extLst>
              <a:ext uri="{FF2B5EF4-FFF2-40B4-BE49-F238E27FC236}">
                <a16:creationId xmlns:a16="http://schemas.microsoft.com/office/drawing/2014/main" id="{4C483EFE-2160-42A3-8B9D-0A742258B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29916"/>
            <a:ext cx="2514600" cy="11130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prestige"/>
      </p:transition>
    </mc:Choice>
    <mc:Fallback>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EEC4629-1F54-47AE-B823-8FFEDA4611FC}"/>
              </a:ext>
            </a:extLst>
          </p:cNvPr>
          <p:cNvSpPr>
            <a:spLocks noGrp="1" noChangeArrowheads="1"/>
          </p:cNvSpPr>
          <p:nvPr>
            <p:ph type="title"/>
          </p:nvPr>
        </p:nvSpPr>
        <p:spPr>
          <a:xfrm>
            <a:off x="228600" y="1143000"/>
            <a:ext cx="8610600" cy="1143000"/>
          </a:xfrm>
        </p:spPr>
        <p:txBody>
          <a:bodyPr/>
          <a:lstStyle/>
          <a:p>
            <a:r>
              <a:rPr lang="en-US" altLang="en-US" sz="4000" b="1" dirty="0"/>
              <a:t>DIFFERENCE BETWEEN HYDRAULICS &amp; PNEUMATICS</a:t>
            </a:r>
            <a:r>
              <a:rPr lang="en-US" altLang="en-US" dirty="0"/>
              <a:t> </a:t>
            </a:r>
          </a:p>
        </p:txBody>
      </p:sp>
      <p:sp>
        <p:nvSpPr>
          <p:cNvPr id="6147" name="Text Box 3">
            <a:extLst>
              <a:ext uri="{FF2B5EF4-FFF2-40B4-BE49-F238E27FC236}">
                <a16:creationId xmlns:a16="http://schemas.microsoft.com/office/drawing/2014/main" id="{0A138707-58BB-4AD5-A5CA-19E7E156EFC8}"/>
              </a:ext>
            </a:extLst>
          </p:cNvPr>
          <p:cNvSpPr txBox="1">
            <a:spLocks noChangeArrowheads="1"/>
          </p:cNvSpPr>
          <p:nvPr/>
        </p:nvSpPr>
        <p:spPr bwMode="auto">
          <a:xfrm>
            <a:off x="212725" y="2325688"/>
            <a:ext cx="66436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Hydraulics uses water and pneumatics uses air.</a:t>
            </a:r>
          </a:p>
          <a:p>
            <a:endParaRPr lang="en-US" altLang="en-US">
              <a:latin typeface="Arial" panose="020B0604020202020204" pitchFamily="34" charset="0"/>
            </a:endParaRPr>
          </a:p>
        </p:txBody>
      </p:sp>
      <p:sp>
        <p:nvSpPr>
          <p:cNvPr id="6148" name="Text Box 4">
            <a:extLst>
              <a:ext uri="{FF2B5EF4-FFF2-40B4-BE49-F238E27FC236}">
                <a16:creationId xmlns:a16="http://schemas.microsoft.com/office/drawing/2014/main" id="{64EA7418-C343-4460-A231-DB9D020FA33D}"/>
              </a:ext>
            </a:extLst>
          </p:cNvPr>
          <p:cNvSpPr txBox="1">
            <a:spLocks noChangeArrowheads="1"/>
          </p:cNvSpPr>
          <p:nvPr/>
        </p:nvSpPr>
        <p:spPr bwMode="auto">
          <a:xfrm>
            <a:off x="136525" y="2784475"/>
            <a:ext cx="43449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Gases</a:t>
            </a:r>
            <a:br>
              <a:rPr lang="en-US" altLang="en-US"/>
            </a:br>
            <a:r>
              <a:rPr lang="en-US" altLang="en-US"/>
              <a:t>- Very compressible</a:t>
            </a:r>
            <a:br>
              <a:rPr lang="en-US" altLang="en-US"/>
            </a:br>
            <a:r>
              <a:rPr lang="en-US" altLang="en-US"/>
              <a:t>- Gas particles are very spread out</a:t>
            </a:r>
          </a:p>
        </p:txBody>
      </p:sp>
      <p:sp>
        <p:nvSpPr>
          <p:cNvPr id="6154" name="Rectangle 10">
            <a:extLst>
              <a:ext uri="{FF2B5EF4-FFF2-40B4-BE49-F238E27FC236}">
                <a16:creationId xmlns:a16="http://schemas.microsoft.com/office/drawing/2014/main" id="{6F8DA27D-52FD-4DBE-A558-54FEFCDF3028}"/>
              </a:ext>
            </a:extLst>
          </p:cNvPr>
          <p:cNvSpPr>
            <a:spLocks noChangeArrowheads="1"/>
          </p:cNvSpPr>
          <p:nvPr/>
        </p:nvSpPr>
        <p:spPr bwMode="auto">
          <a:xfrm>
            <a:off x="1873250" y="2239963"/>
            <a:ext cx="0" cy="952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9350" rIns="0" bIns="317400">
            <a:spAutoFit/>
          </a:bodyPr>
          <a:lstStyle/>
          <a:p>
            <a:endParaRPr lang="en-US"/>
          </a:p>
        </p:txBody>
      </p:sp>
      <p:sp>
        <p:nvSpPr>
          <p:cNvPr id="6155" name="Rectangle 11">
            <a:extLst>
              <a:ext uri="{FF2B5EF4-FFF2-40B4-BE49-F238E27FC236}">
                <a16:creationId xmlns:a16="http://schemas.microsoft.com/office/drawing/2014/main" id="{A087B7B4-C918-46C4-B74C-C0BDEC28CC10}"/>
              </a:ext>
            </a:extLst>
          </p:cNvPr>
          <p:cNvSpPr>
            <a:spLocks noChangeArrowheads="1"/>
          </p:cNvSpPr>
          <p:nvPr/>
        </p:nvSpPr>
        <p:spPr bwMode="auto">
          <a:xfrm>
            <a:off x="1825625" y="2239963"/>
            <a:ext cx="9144000" cy="0"/>
          </a:xfrm>
          <a:prstGeom prst="rect">
            <a:avLst/>
          </a:prstGeom>
          <a:solidFill>
            <a:srgbClr val="FF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9350" rIns="0" bIns="79350">
            <a:spAutoFit/>
          </a:bodyPr>
          <a:lstStyle/>
          <a:p>
            <a:endParaRPr lang="en-US"/>
          </a:p>
        </p:txBody>
      </p:sp>
      <p:pic>
        <p:nvPicPr>
          <p:cNvPr id="6157" name="Picture 13">
            <a:extLst>
              <a:ext uri="{FF2B5EF4-FFF2-40B4-BE49-F238E27FC236}">
                <a16:creationId xmlns:a16="http://schemas.microsoft.com/office/drawing/2014/main" id="{25A8CED4-812C-49CF-891B-BBF92C7EA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624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B31838F4-D28B-427A-943B-49619F417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910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6159" name="Text Box 15">
            <a:extLst>
              <a:ext uri="{FF2B5EF4-FFF2-40B4-BE49-F238E27FC236}">
                <a16:creationId xmlns:a16="http://schemas.microsoft.com/office/drawing/2014/main" id="{48E4DA3B-A5D7-4C06-927C-FBCA8CC1046F}"/>
              </a:ext>
            </a:extLst>
          </p:cNvPr>
          <p:cNvSpPr txBox="1">
            <a:spLocks noChangeArrowheads="1"/>
          </p:cNvSpPr>
          <p:nvPr/>
        </p:nvSpPr>
        <p:spPr bwMode="auto">
          <a:xfrm>
            <a:off x="4648200" y="5943600"/>
            <a:ext cx="42672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t>Cannot push down on a liquid, </a:t>
            </a:r>
            <a:br>
              <a:rPr lang="en-US" altLang="en-US" sz="2000"/>
            </a:br>
            <a:r>
              <a:rPr lang="en-US" altLang="en-US" sz="2000"/>
              <a:t>cannot compress the liquid.</a:t>
            </a:r>
          </a:p>
        </p:txBody>
      </p:sp>
      <p:sp>
        <p:nvSpPr>
          <p:cNvPr id="6160" name="Text Box 16">
            <a:extLst>
              <a:ext uri="{FF2B5EF4-FFF2-40B4-BE49-F238E27FC236}">
                <a16:creationId xmlns:a16="http://schemas.microsoft.com/office/drawing/2014/main" id="{1E699CDB-820E-4DD3-B273-BCD552500A8B}"/>
              </a:ext>
            </a:extLst>
          </p:cNvPr>
          <p:cNvSpPr txBox="1">
            <a:spLocks noChangeArrowheads="1"/>
          </p:cNvSpPr>
          <p:nvPr/>
        </p:nvSpPr>
        <p:spPr bwMode="auto">
          <a:xfrm>
            <a:off x="4724400" y="2836863"/>
            <a:ext cx="411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Liquids</a:t>
            </a:r>
            <a:br>
              <a:rPr lang="en-US" altLang="en-US" b="1"/>
            </a:br>
            <a:r>
              <a:rPr lang="en-US" altLang="en-US"/>
              <a:t>- Not compressible</a:t>
            </a:r>
            <a:br>
              <a:rPr lang="en-US" altLang="en-US"/>
            </a:br>
            <a:r>
              <a:rPr lang="en-US" altLang="en-US"/>
              <a:t>- Particles in a liquid are not as spread out as in a gas</a:t>
            </a:r>
          </a:p>
        </p:txBody>
      </p:sp>
      <p:pic>
        <p:nvPicPr>
          <p:cNvPr id="15" name="Picture 14" descr="A picture containing drawing&#10;&#10;Description automatically generated">
            <a:extLst>
              <a:ext uri="{FF2B5EF4-FFF2-40B4-BE49-F238E27FC236}">
                <a16:creationId xmlns:a16="http://schemas.microsoft.com/office/drawing/2014/main" id="{DD5E8C9A-50D5-4938-AC94-5434E00E3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29916"/>
            <a:ext cx="2514600" cy="11130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fracture"/>
      </p:transition>
    </mc:Choice>
    <mc:Fallback>
      <p:transition spd="slow"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9776142-9924-40B3-BCAD-D93D72812B25}"/>
              </a:ext>
            </a:extLst>
          </p:cNvPr>
          <p:cNvSpPr>
            <a:spLocks noChangeArrowheads="1"/>
          </p:cNvSpPr>
          <p:nvPr/>
        </p:nvSpPr>
        <p:spPr bwMode="auto">
          <a:xfrm>
            <a:off x="47625" y="525463"/>
            <a:ext cx="0" cy="952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9350" rIns="0" bIns="317400">
            <a:spAutoFit/>
          </a:bodyPr>
          <a:lstStyle/>
          <a:p>
            <a:endParaRPr lang="en-US"/>
          </a:p>
        </p:txBody>
      </p:sp>
      <p:sp>
        <p:nvSpPr>
          <p:cNvPr id="7172" name="Rectangle 4">
            <a:extLst>
              <a:ext uri="{FF2B5EF4-FFF2-40B4-BE49-F238E27FC236}">
                <a16:creationId xmlns:a16="http://schemas.microsoft.com/office/drawing/2014/main" id="{0124CD87-F7B0-48EF-B05E-ACFEC5B5D3B5}"/>
              </a:ext>
            </a:extLst>
          </p:cNvPr>
          <p:cNvSpPr>
            <a:spLocks noChangeArrowheads="1"/>
          </p:cNvSpPr>
          <p:nvPr/>
        </p:nvSpPr>
        <p:spPr bwMode="auto">
          <a:xfrm>
            <a:off x="0" y="525463"/>
            <a:ext cx="9144000" cy="0"/>
          </a:xfrm>
          <a:prstGeom prst="rect">
            <a:avLst/>
          </a:prstGeom>
          <a:solidFill>
            <a:srgbClr val="FF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9350" rIns="0" bIns="79350">
            <a:spAutoFit/>
          </a:bodyPr>
          <a:lstStyle/>
          <a:p>
            <a:endParaRPr lang="en-US"/>
          </a:p>
        </p:txBody>
      </p:sp>
      <p:sp>
        <p:nvSpPr>
          <p:cNvPr id="7175" name="Rectangle 7">
            <a:extLst>
              <a:ext uri="{FF2B5EF4-FFF2-40B4-BE49-F238E27FC236}">
                <a16:creationId xmlns:a16="http://schemas.microsoft.com/office/drawing/2014/main" id="{8949A12F-2047-4605-B4CB-59153CA99A36}"/>
              </a:ext>
            </a:extLst>
          </p:cNvPr>
          <p:cNvSpPr>
            <a:spLocks noChangeArrowheads="1"/>
          </p:cNvSpPr>
          <p:nvPr/>
        </p:nvSpPr>
        <p:spPr bwMode="auto">
          <a:xfrm>
            <a:off x="0" y="785813"/>
            <a:ext cx="9144000" cy="457200"/>
          </a:xfrm>
          <a:prstGeom prst="rect">
            <a:avLst/>
          </a:prstGeom>
          <a:solidFill>
            <a:srgbClr val="FFFF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  </a:t>
            </a:r>
          </a:p>
        </p:txBody>
      </p:sp>
      <p:sp>
        <p:nvSpPr>
          <p:cNvPr id="7177" name="Text Box 9">
            <a:extLst>
              <a:ext uri="{FF2B5EF4-FFF2-40B4-BE49-F238E27FC236}">
                <a16:creationId xmlns:a16="http://schemas.microsoft.com/office/drawing/2014/main" id="{6C2BAF09-D198-4E2B-8319-893CCF2B9EFD}"/>
              </a:ext>
            </a:extLst>
          </p:cNvPr>
          <p:cNvSpPr txBox="1">
            <a:spLocks noChangeArrowheads="1"/>
          </p:cNvSpPr>
          <p:nvPr/>
        </p:nvSpPr>
        <p:spPr bwMode="auto">
          <a:xfrm>
            <a:off x="76200" y="401638"/>
            <a:ext cx="4267200"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PNEUMATICS</a:t>
            </a:r>
          </a:p>
          <a:p>
            <a:pPr>
              <a:spcBef>
                <a:spcPct val="50000"/>
              </a:spcBef>
              <a:buFontTx/>
              <a:buChar char="-"/>
            </a:pPr>
            <a:r>
              <a:rPr lang="en-US" altLang="en-US"/>
              <a:t>Confined pressurized systems that use moving air or other gases</a:t>
            </a:r>
          </a:p>
          <a:p>
            <a:pPr>
              <a:spcBef>
                <a:spcPct val="50000"/>
              </a:spcBef>
              <a:buFontTx/>
              <a:buChar char="-"/>
            </a:pPr>
            <a:r>
              <a:rPr lang="en-US" altLang="en-US"/>
              <a:t>Because gases can be compressed, there is a delay in the movement, the force</a:t>
            </a:r>
          </a:p>
          <a:p>
            <a:pPr>
              <a:spcBef>
                <a:spcPct val="50000"/>
              </a:spcBef>
              <a:buFontTx/>
              <a:buChar char="-"/>
            </a:pPr>
            <a:r>
              <a:rPr lang="en-US" altLang="en-US"/>
              <a:t>Need for Compressor</a:t>
            </a:r>
          </a:p>
        </p:txBody>
      </p:sp>
      <p:sp>
        <p:nvSpPr>
          <p:cNvPr id="7178" name="Text Box 10">
            <a:extLst>
              <a:ext uri="{FF2B5EF4-FFF2-40B4-BE49-F238E27FC236}">
                <a16:creationId xmlns:a16="http://schemas.microsoft.com/office/drawing/2014/main" id="{597099B9-62A8-41A1-BA80-6E43DA703D1D}"/>
              </a:ext>
            </a:extLst>
          </p:cNvPr>
          <p:cNvSpPr txBox="1">
            <a:spLocks noChangeArrowheads="1"/>
          </p:cNvSpPr>
          <p:nvPr/>
        </p:nvSpPr>
        <p:spPr bwMode="auto">
          <a:xfrm>
            <a:off x="4114800" y="457200"/>
            <a:ext cx="5029200" cy="61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HYDRAULICS</a:t>
            </a:r>
          </a:p>
          <a:p>
            <a:pPr>
              <a:spcBef>
                <a:spcPct val="50000"/>
              </a:spcBef>
              <a:buFontTx/>
              <a:buChar char="-"/>
            </a:pPr>
            <a:r>
              <a:rPr lang="en-US" altLang="en-US"/>
              <a:t>Confined pressurized systems that use moving liquids</a:t>
            </a:r>
          </a:p>
          <a:p>
            <a:pPr>
              <a:spcBef>
                <a:spcPct val="50000"/>
              </a:spcBef>
              <a:buFontTx/>
              <a:buChar char="-"/>
            </a:pPr>
            <a:r>
              <a:rPr lang="en-US" altLang="en-US"/>
              <a:t>Liquids are not very compressible, there is not delay in the movement</a:t>
            </a:r>
          </a:p>
          <a:p>
            <a:pPr>
              <a:spcBef>
                <a:spcPct val="50000"/>
              </a:spcBef>
              <a:buFontTx/>
              <a:buChar char="-"/>
            </a:pPr>
            <a:r>
              <a:rPr lang="en-US" altLang="en-US"/>
              <a:t>Hydraulic Fluid: liquid inside system</a:t>
            </a:r>
          </a:p>
          <a:p>
            <a:pPr>
              <a:spcBef>
                <a:spcPct val="50000"/>
              </a:spcBef>
              <a:buFontTx/>
              <a:buChar char="-"/>
            </a:pPr>
            <a:r>
              <a:rPr lang="en-US" altLang="en-US"/>
              <a:t>Cylinder: Container holding liquid</a:t>
            </a:r>
          </a:p>
          <a:p>
            <a:pPr>
              <a:spcBef>
                <a:spcPct val="50000"/>
              </a:spcBef>
              <a:buFontTx/>
              <a:buChar char="-"/>
            </a:pPr>
            <a:r>
              <a:rPr lang="en-US" altLang="en-US"/>
              <a:t>Piston: Plunger moving inside cylinder </a:t>
            </a:r>
          </a:p>
          <a:p>
            <a:pPr>
              <a:spcBef>
                <a:spcPct val="50000"/>
              </a:spcBef>
              <a:buFontTx/>
              <a:buChar char="-"/>
            </a:pPr>
            <a:r>
              <a:rPr lang="en-US" altLang="en-US"/>
              <a:t>Pumps – moves liquid in a specific direction (usually against gravity)</a:t>
            </a:r>
          </a:p>
          <a:p>
            <a:pPr>
              <a:spcBef>
                <a:spcPct val="50000"/>
              </a:spcBef>
              <a:buFontTx/>
              <a:buChar char="-"/>
            </a:pPr>
            <a:r>
              <a:rPr lang="en-US" altLang="en-US"/>
              <a:t>Valves – Controls the flow of direction (allows flow in one direction) </a:t>
            </a:r>
          </a:p>
        </p:txBody>
      </p:sp>
      <p:pic>
        <p:nvPicPr>
          <p:cNvPr id="7179" name="Picture 11">
            <a:extLst>
              <a:ext uri="{FF2B5EF4-FFF2-40B4-BE49-F238E27FC236}">
                <a16:creationId xmlns:a16="http://schemas.microsoft.com/office/drawing/2014/main" id="{BCB3FF9A-1A15-47B0-8BA2-3EE8FA42045F}"/>
              </a:ext>
            </a:extLst>
          </p:cNvPr>
          <p:cNvPicPr>
            <a:picLocks noChangeAspect="1" noChangeArrowheads="1"/>
          </p:cNvPicPr>
          <p:nvPr/>
        </p:nvPicPr>
        <p:blipFill>
          <a:blip r:embed="rId2">
            <a:lum bright="52000" contrast="-70000"/>
            <a:extLst>
              <a:ext uri="{28A0092B-C50C-407E-A947-70E740481C1C}">
                <a14:useLocalDpi xmlns:a14="http://schemas.microsoft.com/office/drawing/2010/main" val="0"/>
              </a:ext>
            </a:extLst>
          </a:blip>
          <a:srcRect/>
          <a:stretch>
            <a:fillRect/>
          </a:stretch>
        </p:blipFill>
        <p:spPr bwMode="auto">
          <a:xfrm>
            <a:off x="381000" y="3810000"/>
            <a:ext cx="310197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picture containing drawing&#10;&#10;Description automatically generated">
            <a:extLst>
              <a:ext uri="{FF2B5EF4-FFF2-40B4-BE49-F238E27FC236}">
                <a16:creationId xmlns:a16="http://schemas.microsoft.com/office/drawing/2014/main" id="{A94F92CB-0DFB-4729-B25F-D06F1D963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9916"/>
            <a:ext cx="2514600" cy="11130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000">
        <p15:prstTrans prst="crush"/>
      </p:transition>
    </mc:Choice>
    <mc:Fallback>
      <p:transition spd="slow"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0823F98-A089-43DF-ABCC-093308168650}"/>
              </a:ext>
            </a:extLst>
          </p:cNvPr>
          <p:cNvSpPr>
            <a:spLocks noGrp="1" noChangeArrowheads="1"/>
          </p:cNvSpPr>
          <p:nvPr>
            <p:ph type="title"/>
          </p:nvPr>
        </p:nvSpPr>
        <p:spPr/>
        <p:txBody>
          <a:bodyPr/>
          <a:lstStyle/>
          <a:p>
            <a:r>
              <a:rPr lang="en-US" altLang="en-US" b="1"/>
              <a:t>EXAMPLES</a:t>
            </a:r>
            <a:br>
              <a:rPr lang="en-US" altLang="en-US" b="1"/>
            </a:br>
            <a:r>
              <a:rPr lang="en-US" altLang="en-US" b="1"/>
              <a:t>Hydraulics in Everyday Use!</a:t>
            </a:r>
          </a:p>
        </p:txBody>
      </p:sp>
      <p:pic>
        <p:nvPicPr>
          <p:cNvPr id="8195" name="Picture 3">
            <a:extLst>
              <a:ext uri="{FF2B5EF4-FFF2-40B4-BE49-F238E27FC236}">
                <a16:creationId xmlns:a16="http://schemas.microsoft.com/office/drawing/2014/main" id="{3953C5AA-BC73-47CF-B20B-94C64BA57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2103438"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a:extLst>
              <a:ext uri="{FF2B5EF4-FFF2-40B4-BE49-F238E27FC236}">
                <a16:creationId xmlns:a16="http://schemas.microsoft.com/office/drawing/2014/main" id="{7943A78D-991A-443D-8F3E-0B13C998F925}"/>
              </a:ext>
            </a:extLst>
          </p:cNvPr>
          <p:cNvSpPr>
            <a:spLocks noChangeArrowheads="1"/>
          </p:cNvSpPr>
          <p:nvPr/>
        </p:nvSpPr>
        <p:spPr bwMode="auto">
          <a:xfrm>
            <a:off x="304800" y="3886200"/>
            <a:ext cx="2133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latin typeface="Arial" panose="020B0604020202020204" pitchFamily="34" charset="0"/>
              </a:rPr>
              <a:t>Robotic arms use hydraulics and small motors to make the same movements over and over.</a:t>
            </a:r>
          </a:p>
        </p:txBody>
      </p:sp>
      <p:pic>
        <p:nvPicPr>
          <p:cNvPr id="8197" name="Picture 5">
            <a:extLst>
              <a:ext uri="{FF2B5EF4-FFF2-40B4-BE49-F238E27FC236}">
                <a16:creationId xmlns:a16="http://schemas.microsoft.com/office/drawing/2014/main" id="{12B96249-E8CB-49BA-AF96-41D02528C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57400"/>
            <a:ext cx="1789113"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Rectangle 6">
            <a:extLst>
              <a:ext uri="{FF2B5EF4-FFF2-40B4-BE49-F238E27FC236}">
                <a16:creationId xmlns:a16="http://schemas.microsoft.com/office/drawing/2014/main" id="{447CC155-5340-44DF-8C41-B84D8595FED7}"/>
              </a:ext>
            </a:extLst>
          </p:cNvPr>
          <p:cNvSpPr>
            <a:spLocks noChangeArrowheads="1"/>
          </p:cNvSpPr>
          <p:nvPr/>
        </p:nvSpPr>
        <p:spPr bwMode="auto">
          <a:xfrm>
            <a:off x="2743200" y="5105400"/>
            <a:ext cx="2286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Arial" panose="020B0604020202020204" pitchFamily="34" charset="0"/>
              </a:rPr>
              <a:t>A scissor lift is used as a movable, elevating platform.</a:t>
            </a:r>
          </a:p>
        </p:txBody>
      </p:sp>
      <p:pic>
        <p:nvPicPr>
          <p:cNvPr id="8199" name="Picture 7">
            <a:extLst>
              <a:ext uri="{FF2B5EF4-FFF2-40B4-BE49-F238E27FC236}">
                <a16:creationId xmlns:a16="http://schemas.microsoft.com/office/drawing/2014/main" id="{62F3E892-BF69-4159-A9BD-64D4B304A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057400"/>
            <a:ext cx="3633788"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Rectangle 8">
            <a:extLst>
              <a:ext uri="{FF2B5EF4-FFF2-40B4-BE49-F238E27FC236}">
                <a16:creationId xmlns:a16="http://schemas.microsoft.com/office/drawing/2014/main" id="{69378270-02E8-4E81-A6BC-2D72F90D2E08}"/>
              </a:ext>
            </a:extLst>
          </p:cNvPr>
          <p:cNvSpPr>
            <a:spLocks noChangeArrowheads="1"/>
          </p:cNvSpPr>
          <p:nvPr/>
        </p:nvSpPr>
        <p:spPr bwMode="auto">
          <a:xfrm>
            <a:off x="5105400" y="4648200"/>
            <a:ext cx="4038600"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Arial" panose="020B0604020202020204" pitchFamily="34" charset="0"/>
              </a:rPr>
              <a:t>Excavators can be fitted with a pneumatic jackhammer as well.</a:t>
            </a:r>
          </a:p>
          <a:p>
            <a:pPr>
              <a:spcBef>
                <a:spcPct val="50000"/>
              </a:spcBef>
            </a:pPr>
            <a:r>
              <a:rPr lang="en-US" altLang="en-US" sz="1800">
                <a:latin typeface="Arial" panose="020B0604020202020204" pitchFamily="34" charset="0"/>
              </a:rPr>
              <a:t>The arrows show the direction of movement of the pistons. The straight movement of the piston results in curved movement of the arm.</a:t>
            </a:r>
          </a:p>
        </p:txBody>
      </p:sp>
      <p:pic>
        <p:nvPicPr>
          <p:cNvPr id="11" name="Picture 10" descr="A picture containing drawing&#10;&#10;Description automatically generated">
            <a:extLst>
              <a:ext uri="{FF2B5EF4-FFF2-40B4-BE49-F238E27FC236}">
                <a16:creationId xmlns:a16="http://schemas.microsoft.com/office/drawing/2014/main" id="{C368F373-71AC-4507-8A3A-C1F0983C1E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29916"/>
            <a:ext cx="2514600" cy="11130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eelOff"/>
      </p:transition>
    </mc:Choice>
    <mc:Fallback>
      <p:transition spd="slow"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DA24656-FE59-4E4D-9D88-605A7F506793}"/>
              </a:ext>
            </a:extLst>
          </p:cNvPr>
          <p:cNvSpPr>
            <a:spLocks noGrp="1" noChangeArrowheads="1"/>
          </p:cNvSpPr>
          <p:nvPr>
            <p:ph type="title"/>
          </p:nvPr>
        </p:nvSpPr>
        <p:spPr>
          <a:xfrm>
            <a:off x="-152400" y="0"/>
            <a:ext cx="7772400" cy="1143000"/>
          </a:xfrm>
        </p:spPr>
        <p:txBody>
          <a:bodyPr/>
          <a:lstStyle/>
          <a:p>
            <a:r>
              <a:rPr lang="en-US" altLang="en-US" b="1"/>
              <a:t>EXAMPLES CONT …</a:t>
            </a:r>
          </a:p>
        </p:txBody>
      </p:sp>
      <p:sp>
        <p:nvSpPr>
          <p:cNvPr id="9221" name="Text Box 5">
            <a:extLst>
              <a:ext uri="{FF2B5EF4-FFF2-40B4-BE49-F238E27FC236}">
                <a16:creationId xmlns:a16="http://schemas.microsoft.com/office/drawing/2014/main" id="{700F34F8-248D-437F-95BE-D63EF01C1002}"/>
              </a:ext>
            </a:extLst>
          </p:cNvPr>
          <p:cNvSpPr txBox="1">
            <a:spLocks noChangeArrowheads="1"/>
          </p:cNvSpPr>
          <p:nvPr/>
        </p:nvSpPr>
        <p:spPr bwMode="auto">
          <a:xfrm>
            <a:off x="76200" y="6415088"/>
            <a:ext cx="5676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More Info: http://science.howstuffworks.com/hydraulic.htm</a:t>
            </a:r>
          </a:p>
        </p:txBody>
      </p:sp>
      <p:pic>
        <p:nvPicPr>
          <p:cNvPr id="9222" name="Picture 6">
            <a:extLst>
              <a:ext uri="{FF2B5EF4-FFF2-40B4-BE49-F238E27FC236}">
                <a16:creationId xmlns:a16="http://schemas.microsoft.com/office/drawing/2014/main" id="{23D0CA01-964B-4738-BBD2-9BB204C8B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3724275"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Rectangle 7">
            <a:extLst>
              <a:ext uri="{FF2B5EF4-FFF2-40B4-BE49-F238E27FC236}">
                <a16:creationId xmlns:a16="http://schemas.microsoft.com/office/drawing/2014/main" id="{4E2E3371-5117-4819-A74A-BB80B8579972}"/>
              </a:ext>
            </a:extLst>
          </p:cNvPr>
          <p:cNvSpPr>
            <a:spLocks noChangeArrowheads="1"/>
          </p:cNvSpPr>
          <p:nvPr/>
        </p:nvSpPr>
        <p:spPr bwMode="auto">
          <a:xfrm>
            <a:off x="76200" y="3125788"/>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dirty="0">
                <a:latin typeface="Times-Roman" charset="0"/>
              </a:rPr>
              <a:t>This </a:t>
            </a:r>
            <a:r>
              <a:rPr lang="en-US" altLang="en-US" sz="1800" b="1" dirty="0">
                <a:latin typeface="Times-Roman" charset="0"/>
              </a:rPr>
              <a:t>simple parallel lifter</a:t>
            </a:r>
            <a:r>
              <a:rPr lang="en-US" altLang="en-US" sz="1800" dirty="0">
                <a:latin typeface="Times-Roman" charset="0"/>
              </a:rPr>
              <a:t> lifts the platform horizontally.</a:t>
            </a:r>
          </a:p>
        </p:txBody>
      </p:sp>
      <p:pic>
        <p:nvPicPr>
          <p:cNvPr id="9224" name="Picture 8">
            <a:extLst>
              <a:ext uri="{FF2B5EF4-FFF2-40B4-BE49-F238E27FC236}">
                <a16:creationId xmlns:a16="http://schemas.microsoft.com/office/drawing/2014/main" id="{EE61B373-8DFC-4AAF-ADCB-5F21AB0F6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58850"/>
            <a:ext cx="3228975" cy="231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5" name="Rectangle 9">
            <a:extLst>
              <a:ext uri="{FF2B5EF4-FFF2-40B4-BE49-F238E27FC236}">
                <a16:creationId xmlns:a16="http://schemas.microsoft.com/office/drawing/2014/main" id="{EC538EEE-A4F2-4A0A-B98C-52912EBEC76F}"/>
              </a:ext>
            </a:extLst>
          </p:cNvPr>
          <p:cNvSpPr>
            <a:spLocks noChangeArrowheads="1"/>
          </p:cNvSpPr>
          <p:nvPr/>
        </p:nvSpPr>
        <p:spPr bwMode="auto">
          <a:xfrm>
            <a:off x="4191000" y="3124200"/>
            <a:ext cx="457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imes-Roman" charset="0"/>
              </a:rPr>
              <a:t>A </a:t>
            </a:r>
            <a:r>
              <a:rPr lang="en-US" altLang="en-US" sz="1800" b="1">
                <a:latin typeface="Times-Roman" charset="0"/>
              </a:rPr>
              <a:t>scissor lift</a:t>
            </a:r>
            <a:r>
              <a:rPr lang="en-US" altLang="en-US" sz="1800">
                <a:latin typeface="Times-Roman" charset="0"/>
              </a:rPr>
              <a:t> uses a hydraulic syringe in a different direction. By pushing the plunger, the syringe pushes sideways, this movement is transferred with a lever to an upward motion.</a:t>
            </a:r>
          </a:p>
        </p:txBody>
      </p:sp>
      <p:pic>
        <p:nvPicPr>
          <p:cNvPr id="9226" name="Picture 10">
            <a:extLst>
              <a:ext uri="{FF2B5EF4-FFF2-40B4-BE49-F238E27FC236}">
                <a16:creationId xmlns:a16="http://schemas.microsoft.com/office/drawing/2014/main" id="{612898FE-787E-4C4A-8000-14DC83FA9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17950"/>
            <a:ext cx="2868613"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7" name="Rectangle 11">
            <a:extLst>
              <a:ext uri="{FF2B5EF4-FFF2-40B4-BE49-F238E27FC236}">
                <a16:creationId xmlns:a16="http://schemas.microsoft.com/office/drawing/2014/main" id="{ADD3F9BA-0139-4617-B63B-FD0CD2A33677}"/>
              </a:ext>
            </a:extLst>
          </p:cNvPr>
          <p:cNvSpPr>
            <a:spLocks noChangeArrowheads="1"/>
          </p:cNvSpPr>
          <p:nvPr/>
        </p:nvSpPr>
        <p:spPr bwMode="auto">
          <a:xfrm>
            <a:off x="647700" y="5975350"/>
            <a:ext cx="1866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Times-Roman" charset="0"/>
              </a:rPr>
              <a:t>Simple excavator</a:t>
            </a:r>
          </a:p>
        </p:txBody>
      </p:sp>
      <p:pic>
        <p:nvPicPr>
          <p:cNvPr id="9228" name="Picture 12">
            <a:extLst>
              <a:ext uri="{FF2B5EF4-FFF2-40B4-BE49-F238E27FC236}">
                <a16:creationId xmlns:a16="http://schemas.microsoft.com/office/drawing/2014/main" id="{4A9010B2-271F-415F-877A-E0FB3B9ECC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343400"/>
            <a:ext cx="2373313"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9" name="Rectangle 13">
            <a:extLst>
              <a:ext uri="{FF2B5EF4-FFF2-40B4-BE49-F238E27FC236}">
                <a16:creationId xmlns:a16="http://schemas.microsoft.com/office/drawing/2014/main" id="{D14AA230-EBC7-49F4-9C7E-B2F6138FA35A}"/>
              </a:ext>
            </a:extLst>
          </p:cNvPr>
          <p:cNvSpPr>
            <a:spLocks noChangeArrowheads="1"/>
          </p:cNvSpPr>
          <p:nvPr/>
        </p:nvSpPr>
        <p:spPr bwMode="auto">
          <a:xfrm>
            <a:off x="6324600" y="4724400"/>
            <a:ext cx="2743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imes-Roman" charset="0"/>
              </a:rPr>
              <a:t>A really </a:t>
            </a:r>
            <a:r>
              <a:rPr lang="en-US" altLang="en-US" sz="1800" b="1">
                <a:latin typeface="Times-Roman" charset="0"/>
              </a:rPr>
              <a:t>simple lifter</a:t>
            </a:r>
            <a:r>
              <a:rPr lang="en-US" altLang="en-US" sz="1800">
                <a:latin typeface="Times-Roman" charset="0"/>
              </a:rPr>
              <a:t> using one syringe and a platform attached with string.</a:t>
            </a:r>
          </a:p>
        </p:txBody>
      </p:sp>
      <p:pic>
        <p:nvPicPr>
          <p:cNvPr id="14" name="Picture 13" descr="A picture containing drawing&#10;&#10;Description automatically generated">
            <a:extLst>
              <a:ext uri="{FF2B5EF4-FFF2-40B4-BE49-F238E27FC236}">
                <a16:creationId xmlns:a16="http://schemas.microsoft.com/office/drawing/2014/main" id="{FBD8B96B-9D60-4B2D-B582-C849AB9044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29916"/>
            <a:ext cx="2514600" cy="111308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5000">
        <p15:prstTrans prst="pageCurlDouble"/>
      </p:transition>
    </mc:Choice>
    <mc:Fallback>
      <p:transition spd="slow" advTm="5000">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6198</TotalTime>
  <Words>995</Words>
  <Application>Microsoft Office PowerPoint</Application>
  <PresentationFormat>On-screen Show (4:3)</PresentationFormat>
  <Paragraphs>91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Times New Roman</vt:lpstr>
      <vt:lpstr>Times-Bold</vt:lpstr>
      <vt:lpstr>Times-Roman</vt:lpstr>
      <vt:lpstr>Default Design</vt:lpstr>
      <vt:lpstr>PowerPoint Presentation</vt:lpstr>
      <vt:lpstr>MOVING THINGS WITH PRESSURE</vt:lpstr>
      <vt:lpstr>HYDRAULIC SYSTEM</vt:lpstr>
      <vt:lpstr>FLUID PRESSURE</vt:lpstr>
      <vt:lpstr>FLUID PRESSURE Cont …</vt:lpstr>
      <vt:lpstr>DIFFERENCE BETWEEN HYDRAULICS &amp; PNEUMATICS </vt:lpstr>
      <vt:lpstr>PowerPoint Presentation</vt:lpstr>
      <vt:lpstr>EXAMPLES Hydraulics in Everyday Use!</vt:lpstr>
      <vt:lpstr>EXAMPLES CONT …</vt:lpstr>
      <vt:lpstr>   </vt:lpstr>
      <vt:lpstr>   </vt:lpstr>
      <vt:lpstr>   </vt:lpstr>
      <vt:lpstr>   </vt:lpstr>
      <vt:lpstr>   </vt:lpstr>
    </vt:vector>
  </TitlesOfParts>
  <Company>A&amp;M CONSULTING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Handle The Pressure? Moving things with pressure</dc:title>
  <dc:creator>Monica Moreno</dc:creator>
  <cp:lastModifiedBy>Ramon Aguirre</cp:lastModifiedBy>
  <cp:revision>73</cp:revision>
  <dcterms:created xsi:type="dcterms:W3CDTF">2009-01-28T22:00:51Z</dcterms:created>
  <dcterms:modified xsi:type="dcterms:W3CDTF">2020-02-22T15:43:35Z</dcterms:modified>
</cp:coreProperties>
</file>