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7" r:id="rId6"/>
    <p:sldId id="266" r:id="rId7"/>
    <p:sldId id="263" r:id="rId8"/>
    <p:sldId id="267" r:id="rId9"/>
    <p:sldId id="258" r:id="rId10"/>
    <p:sldId id="268" r:id="rId11"/>
    <p:sldId id="269" r:id="rId12"/>
    <p:sldId id="270" r:id="rId13"/>
    <p:sldId id="261" r:id="rId14"/>
    <p:sldId id="272" r:id="rId15"/>
    <p:sldId id="271" r:id="rId16"/>
    <p:sldId id="273" r:id="rId17"/>
    <p:sldId id="274" r:id="rId18"/>
    <p:sldId id="275" r:id="rId19"/>
    <p:sldId id="278" r:id="rId20"/>
    <p:sldId id="276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73" d="100"/>
          <a:sy n="73" d="100"/>
        </p:scale>
        <p:origin x="408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7/12/2021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78904" y="2745460"/>
            <a:ext cx="5294395" cy="1868099"/>
          </a:xfrm>
        </p:spPr>
        <p:txBody>
          <a:bodyPr>
            <a:normAutofit/>
          </a:bodyPr>
          <a:lstStyle/>
          <a:p>
            <a:r>
              <a:rPr lang="en-US" sz="4000" dirty="0"/>
              <a:t>    Estrategias de</a:t>
            </a:r>
            <a:br>
              <a:rPr lang="en-US" sz="4000" dirty="0"/>
            </a:br>
            <a:r>
              <a:rPr lang="en-US" sz="4000" dirty="0"/>
              <a:t>      Aprendizaje </a:t>
            </a:r>
            <a:br>
              <a:rPr lang="en-US" sz="4000" dirty="0"/>
            </a:br>
            <a:endParaRPr lang="ru-R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879316" y="5101905"/>
            <a:ext cx="4213326" cy="858767"/>
          </a:xfrm>
        </p:spPr>
        <p:txBody>
          <a:bodyPr/>
          <a:lstStyle/>
          <a:p>
            <a:r>
              <a:rPr lang="en-US" dirty="0"/>
              <a:t>              1/18/2021</a:t>
            </a:r>
            <a:endParaRPr lang="ru-RU" dirty="0"/>
          </a:p>
        </p:txBody>
      </p:sp>
      <p:pic>
        <p:nvPicPr>
          <p:cNvPr id="6" name="Imagen 59" descr="YPW_spanish_immersion_orange">
            <a:extLst>
              <a:ext uri="{FF2B5EF4-FFF2-40B4-BE49-F238E27FC236}">
                <a16:creationId xmlns:a16="http://schemas.microsoft.com/office/drawing/2014/main" id="{A259265B-FDB2-4F2E-8108-80A8D3A9763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723578">
            <a:off x="9687556" y="288025"/>
            <a:ext cx="1238635" cy="116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DBB647-0B3F-491C-9104-1D5C97A34A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0" name="Picture 9" descr="8 actividades para fomentar el aprendizaje preescolar - Ternurarte">
            <a:extLst>
              <a:ext uri="{FF2B5EF4-FFF2-40B4-BE49-F238E27FC236}">
                <a16:creationId xmlns:a16="http://schemas.microsoft.com/office/drawing/2014/main" id="{68391A27-B217-45C0-8E59-18E643900E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141">
            <a:off x="431931" y="1943191"/>
            <a:ext cx="5121594" cy="36108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22478" y="880198"/>
            <a:ext cx="4678068" cy="106150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El trabajo con textos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457" y="2344076"/>
            <a:ext cx="5127172" cy="3243943"/>
          </a:xfrm>
          <a:solidFill>
            <a:schemeClr val="bg1"/>
          </a:solidFill>
        </p:spPr>
        <p:txBody>
          <a:bodyPr tIns="180000" bIns="108000">
            <a:normAutofit/>
          </a:bodyPr>
          <a:lstStyle/>
          <a:p>
            <a:r>
              <a:rPr lang="en-US" dirty="0"/>
              <a:t>LOREM IPSUME</a:t>
            </a:r>
            <a:br>
              <a:rPr lang="en-US" dirty="0"/>
            </a:br>
            <a:r>
              <a:rPr lang="en-US" dirty="0"/>
              <a:t>DOLOR SIT AMET, CONSECTETUER ADIPISCING ELIT. MAECENAS PORTTITOR CONGUE MASSA. FUSCE POSUERE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1E3C8-E016-4450-AEA6-9083D1496795}"/>
              </a:ext>
            </a:extLst>
          </p:cNvPr>
          <p:cNvSpPr txBox="1"/>
          <p:nvPr/>
        </p:nvSpPr>
        <p:spPr>
          <a:xfrm>
            <a:off x="180457" y="2344076"/>
            <a:ext cx="6067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trabajo con textos de distintos tipos es </a:t>
            </a:r>
            <a:r>
              <a:rPr lang="es-DO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n-US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 estrategia de trabajo permanente y </a:t>
            </a:r>
            <a:r>
              <a:rPr lang="es-SV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sistemático</a:t>
            </a:r>
            <a:r>
              <a:rPr lang="en-US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permite familiarizar a los </a:t>
            </a:r>
            <a:r>
              <a:rPr lang="es-MX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diferentes fuentes de </a:t>
            </a:r>
            <a:r>
              <a:rPr lang="es-CO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información</a:t>
            </a:r>
            <a:r>
              <a:rPr lang="en-US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la lectura y la escritura, propiciando el uso de capacidades cognitivas.</a:t>
            </a:r>
          </a:p>
          <a:p>
            <a:r>
              <a:rPr lang="en-US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lectura de cuentos por parte del maestro es una actividad que los </a:t>
            </a:r>
            <a:r>
              <a:rPr lang="es-GT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disfrutan enormemente, pero </a:t>
            </a:r>
            <a:r>
              <a:rPr lang="es-SV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n-US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gustan de ellos ser los “lectores”. El maestro debe proveer la oportunidad para que ellos exploren libros y observen que interpretaciones hacen de las </a:t>
            </a:r>
            <a:r>
              <a:rPr lang="es-BO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AR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magene</a:t>
            </a:r>
            <a:r>
              <a:rPr lang="en-US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y del texto escrito.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AC085D-B166-40BA-A1CA-59C1A419AD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281">
            <a:off x="6134664" y="397433"/>
            <a:ext cx="3370873" cy="28663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8A9A98-7B5F-44EA-9D51-6195309DA3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665">
            <a:off x="6300876" y="4037511"/>
            <a:ext cx="3316103" cy="224508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17534A-31D4-4976-84FE-0381A08EB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810" y="2089657"/>
            <a:ext cx="2597733" cy="26479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4224-711D-4BF4-8B9B-59DEC539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BEC188-7C74-4C77-BA35-DA839C0A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07421" y="1016467"/>
            <a:ext cx="4619669" cy="73441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G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observación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objetos del entorno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3E5FE8-317C-49B6-8A17-88183D13A3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457" y="2383971"/>
            <a:ext cx="4384721" cy="40930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C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observación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una estrategia que favorece el desarrollo de competencias cognitivas como el </a:t>
            </a:r>
            <a:r>
              <a:rPr lang="es-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las inferencias y el desarrollo del lenguaje, como organizador del pensamiento.  A traves de la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observación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favorece en los </a:t>
            </a:r>
            <a:r>
              <a:rPr lang="es-C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actitud de </a:t>
            </a:r>
            <a:r>
              <a:rPr lang="es-C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indagación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P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búsqueda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P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al establecimiento de semejanzas y diferencias.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4076DD-C026-492D-B457-8633838359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F22996-6ABB-4E34-87E9-A625086C4A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4608">
            <a:off x="6660208" y="951685"/>
            <a:ext cx="4055953" cy="36597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973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5F84B-F46B-4677-A7D3-5984505F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72FCF8-8953-46B4-A65F-ACB40201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20699" y="1204826"/>
            <a:ext cx="4696859" cy="736974"/>
          </a:xfrm>
        </p:spPr>
        <p:txBody>
          <a:bodyPr>
            <a:normAutofit fontScale="90000"/>
          </a:bodyPr>
          <a:lstStyle/>
          <a:p>
            <a:r>
              <a:rPr lang="es-P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de problemas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DA01F-4C44-4946-983A-0875BF331EC9}"/>
              </a:ext>
            </a:extLst>
          </p:cNvPr>
          <p:cNvSpPr txBox="1"/>
          <p:nvPr/>
        </p:nvSpPr>
        <p:spPr>
          <a:xfrm>
            <a:off x="190056" y="2156922"/>
            <a:ext cx="6613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resolución de problemas es una estrategia básica para el trabajo con actividades de pensamiento matemático, pero su uso no se restringe a este campo formativo, pues en la educación prescolar son múltiples las necesidades de los niños y las oportunidades para plantearles problemas de diversa índole, que propicien la construcción de conocimientos, cualquiera que sea el campo formativo en que se trabaje y demande observar, reunir y organizar datos, comparar, clasificar, resumir, buscar supuestos, imaginar, interpretar, hacer predicciones, comentarios, aplicar principios a nuevas situaciones, tomar decisiones y observar el resultado de sus acciones.</a:t>
            </a:r>
            <a:endParaRPr lang="en-US" b="1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003FE2-A79C-4045-BF6A-AA1E51B34F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243">
            <a:off x="9103306" y="1479632"/>
            <a:ext cx="2665061" cy="241777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15" descr="A picture containing child, young, child, small&#10;&#10;Description automatically generated">
            <a:extLst>
              <a:ext uri="{FF2B5EF4-FFF2-40B4-BE49-F238E27FC236}">
                <a16:creationId xmlns:a16="http://schemas.microsoft.com/office/drawing/2014/main" id="{C8339432-0F88-49DC-B15E-6EC2E11C4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6632">
            <a:off x="6432337" y="221480"/>
            <a:ext cx="2344394" cy="2505027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C1FFF6-CBD0-4D2C-AA16-2470821004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331">
            <a:off x="7247723" y="3840528"/>
            <a:ext cx="2232938" cy="23984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41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4CC9F-EFF0-41EB-9A17-60AFE03F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695852-C5F9-4861-A09A-0CFD03FD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58855" y="878292"/>
            <a:ext cx="4641592" cy="106150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B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3D8D8-392E-4CDB-8828-42F878413770}"/>
              </a:ext>
            </a:extLst>
          </p:cNvPr>
          <p:cNvSpPr txBox="1"/>
          <p:nvPr/>
        </p:nvSpPr>
        <p:spPr>
          <a:xfrm>
            <a:off x="255372" y="2179483"/>
            <a:ext cx="61563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experimentación es otra de las estrategias que pueden contribuir al desarrollo de un pensamiento critico y divergente, siempre y cuando la educadora tenga claridad del propósito a lograr y haya planeado la situación de manera que su intervención oportuna propicie la reflexión y evite las conclusiones apresuradas. La experimentación estimula la curiosidad de los niños, aprenden  establecer relaciones y  explicar los porqués de los sucesos.  Los experimentos interesantes y novedosos, la adecuada preparación de actividades, la selección de materiales, así como la información básica que se requiere para guiar el trabajo son importantes para lograr los propósitos deseados.</a:t>
            </a:r>
            <a:endParaRPr lang="en-US" b="1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9341C-F5B7-48D7-A10F-0E2D62FD54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505">
            <a:off x="6636280" y="424811"/>
            <a:ext cx="3245248" cy="239682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1579AF-6CFA-4CD3-92E4-6E329B741B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651">
            <a:off x="7133541" y="3584046"/>
            <a:ext cx="3476474" cy="24934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751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80AE6-6B7C-49E4-A1D9-2ACE28CE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8A494B-E9B5-431A-8441-C6558C006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003" y="1015031"/>
            <a:ext cx="4701832" cy="73441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B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experimentación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303590-9C18-4992-989F-F0B76A3CA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686" y="2329543"/>
            <a:ext cx="4865914" cy="4103914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P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los experimentos “clásicos” que suelen realizarse en prescolar como; (el germinador, el tenido de una flor), existen muchos otros que despiertan el interés en los niños en la búsqueda de explicaciones sobres estos.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realización de experimentos demanda también el uso de espacios diversos. O sea, no se limita solo al salón de clases, podemos aprovechar otras instalaciones o áreas que tenga la escuela como; el jardín, el patio de recreo, etc.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Placeholder 8" descr="Agricultura para niños: una estrategia de educación ecológica | Bioguia">
            <a:extLst>
              <a:ext uri="{FF2B5EF4-FFF2-40B4-BE49-F238E27FC236}">
                <a16:creationId xmlns:a16="http://schemas.microsoft.com/office/drawing/2014/main" id="{C27D797E-C94D-43C0-B6C0-5F4249A4604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r="21747"/>
          <a:stretch>
            <a:fillRect/>
          </a:stretch>
        </p:blipFill>
        <p:spPr bwMode="auto">
          <a:xfrm rot="720000">
            <a:off x="6403237" y="171423"/>
            <a:ext cx="4647699" cy="54721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5231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94467-B932-4902-BAC9-5E764D5E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282D0E-602D-4A87-AEC6-17A212D9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importancia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reglas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3B45DF-8D9D-4EA1-8305-54CA1AA7E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52564"/>
            <a:ext cx="5791200" cy="4313550"/>
          </a:xfrm>
        </p:spPr>
        <p:txBody>
          <a:bodyPr>
            <a:normAutofit fontScale="3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PR" sz="5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bien esto puede parecer de sentido común para cualquier maestro, establecer reglas al comienzo del año escolar en </a:t>
            </a:r>
            <a:r>
              <a:rPr lang="es-PR" sz="5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edad prescolar </a:t>
            </a:r>
            <a:r>
              <a:rPr lang="es-PR" sz="5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todavía más importante, y una excelente estrategia para mantener el aula lo más tranquila posible. Establece reglas simples para empezar, como mantener las manos en alto y usar un tono de voz suave.</a:t>
            </a:r>
            <a:endParaRPr lang="en-US" sz="55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PR" sz="5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 las reglas en un área común, como un tablón, para que los niños puedan verlas todos los días y recordar lo que se debe y no se debe hacer. Asegúrate de que sean carteles animados y no severos ni autoritarios. Es fundamental utilizar recursos y palabras positivas para la disciplina, en lugar de recurrir al </a:t>
            </a:r>
            <a:r>
              <a:rPr lang="es-PR" sz="55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“SÍ” o al “NO</a:t>
            </a:r>
            <a:r>
              <a:rPr lang="es-PR" sz="5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No olvides que el aula puede ser la primera experiencia que un niño tenga con respecto a la importancia de los límites y a la interacción con otros niños, por lo que es importante desalentar y reducir el mal comportamiento.</a:t>
            </a:r>
            <a:endParaRPr lang="en-US" sz="55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Decoramos nuestra clase con divertidos carteles para saludos antes de  entrar a clase, una manera de … | Normas del aula, Reglamento de clases,  Salones de preescolar">
            <a:extLst>
              <a:ext uri="{FF2B5EF4-FFF2-40B4-BE49-F238E27FC236}">
                <a16:creationId xmlns:a16="http://schemas.microsoft.com/office/drawing/2014/main" id="{5357325D-879A-400F-963B-28F49BE8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4590">
            <a:off x="383689" y="358725"/>
            <a:ext cx="5120862" cy="448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9960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62B9D-3317-472A-BB86-E60915D1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702E9-B31E-49A4-A859-BC8605CE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2557" y="1015683"/>
            <a:ext cx="4484308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Música y Canciones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CE5695-8029-42D2-B736-97B320213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473" y="2513514"/>
            <a:ext cx="4710069" cy="34323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C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tiene un poder </a:t>
            </a:r>
            <a:r>
              <a:rPr lang="es-B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nemotécnico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mucho mayor que la vista, </a:t>
            </a:r>
            <a:r>
              <a:rPr lang="es-419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además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s-419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relacionamos con la alegria, diversion, siendo un sentimiento innato al ser humano que el </a:t>
            </a:r>
            <a:r>
              <a:rPr lang="es-D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posee. A traves de las canciones podemos trabajar diferentes partes del desarrollo de los </a:t>
            </a:r>
            <a:r>
              <a:rPr lang="es-419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Placeholder 7" descr="Canta, Maestra! - El Blog: Sobre las Canciones Infantiles Tradicionales...">
            <a:extLst>
              <a:ext uri="{FF2B5EF4-FFF2-40B4-BE49-F238E27FC236}">
                <a16:creationId xmlns:a16="http://schemas.microsoft.com/office/drawing/2014/main" id="{E8B94C2A-8E73-4009-AD2E-2DDDD6508E73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r="19373"/>
          <a:stretch>
            <a:fillRect/>
          </a:stretch>
        </p:blipFill>
        <p:spPr bwMode="auto">
          <a:xfrm rot="720000">
            <a:off x="6639689" y="478072"/>
            <a:ext cx="4187118" cy="495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024108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6174B-D064-4F87-A67D-53F4DE99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9F79D2-DEF1-4965-B9E5-6E112665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08437" y="1013541"/>
            <a:ext cx="4673320" cy="734415"/>
          </a:xfrm>
        </p:spPr>
        <p:txBody>
          <a:bodyPr>
            <a:normAutofit/>
          </a:bodyPr>
          <a:lstStyle/>
          <a:p>
            <a:r>
              <a:rPr lang="en-US" sz="2800" dirty="0" err="1"/>
              <a:t>Estimulando</a:t>
            </a:r>
            <a:r>
              <a:rPr lang="en-US" sz="2800" dirty="0"/>
              <a:t> los </a:t>
            </a:r>
            <a:r>
              <a:rPr lang="en-US" sz="2800" dirty="0" err="1"/>
              <a:t>sentidos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FEF4D7-F7B4-46D8-B4C5-0829B7AAF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47" y="2320378"/>
            <a:ext cx="5246914" cy="4194721"/>
          </a:xfrm>
        </p:spPr>
        <p:txBody>
          <a:bodyPr>
            <a:normAutofit fontScale="92500" lnSpcReduction="10000"/>
          </a:bodyPr>
          <a:lstStyle/>
          <a:p>
            <a:pPr marL="0" marR="0"/>
            <a:r>
              <a:rPr lang="en-US" sz="22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niños les encanta ver y tocar muñecos y juguetes (o materiales creados por ti), es una de las actividades para niños de 1 a 2 años que más les gusta.. Por ejemplo cuando son muy bebés les encanta ver los móviles colgando encima de su cuna con música y muñecos, también les gusta ver dibujos en sus paredes, etc.</a:t>
            </a:r>
            <a:endParaRPr lang="en-US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niños de 1 y 2 años siguen desarrollando la destreza de usar su cuerpo con los músculos grandes y pequeños (motricidad gruesa y motricidad fina) para realizar las actividades. Les gusta coger objetos, tocarlos, experimentar con ellos y descubrir cosas nuevas.</a:t>
            </a:r>
            <a:endParaRPr lang="en-US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921A92-8C59-46EB-B64B-5569882681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8" name="Picture 7" descr="Kidsnclouds - Agenda Digital en Instagram: “Nos encanta esta idea … |  Juguetes didacticos para niños, Juegos sensoriales para niños, Actividades  para niños pequeños">
            <a:extLst>
              <a:ext uri="{FF2B5EF4-FFF2-40B4-BE49-F238E27FC236}">
                <a16:creationId xmlns:a16="http://schemas.microsoft.com/office/drawing/2014/main" id="{304EC2C5-A80B-4BC0-9EA0-08EC345054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162">
            <a:off x="6708381" y="523127"/>
            <a:ext cx="4104017" cy="486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7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Gracias!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          Wanda Diaz</a:t>
            </a:r>
            <a:endParaRPr lang="ru-R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41FC57-CC88-4E86-AB48-7B20CC67CA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Frases para la educación en la escuela, la familia, el deporte y la vida. |  Frases de educacion, Maria montessori frases, Citas de educación">
            <a:extLst>
              <a:ext uri="{FF2B5EF4-FFF2-40B4-BE49-F238E27FC236}">
                <a16:creationId xmlns:a16="http://schemas.microsoft.com/office/drawing/2014/main" id="{08D0501D-A4A3-40FF-A584-236E849A7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395">
            <a:off x="527792" y="1927033"/>
            <a:ext cx="478088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DADB1-20A2-4742-876A-5AF551EC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D6F54-F4C0-41C9-8850-9E6380AC0F2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88900"/>
            <a:ext cx="9156700" cy="64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1296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A77A-DA3F-4526-B615-15C93FE8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899" y="477074"/>
            <a:ext cx="8029575" cy="832104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s-PR" sz="4000" dirty="0"/>
              <a:t>Introducción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9666C-2047-4BD4-B747-FF7758FB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5561C6-B5EB-44C0-9C9D-683A2A550358}"/>
              </a:ext>
            </a:extLst>
          </p:cNvPr>
          <p:cNvSpPr txBox="1"/>
          <p:nvPr/>
        </p:nvSpPr>
        <p:spPr>
          <a:xfrm>
            <a:off x="1943100" y="1632745"/>
            <a:ext cx="88391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primeros años de vida son cruciales en la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de los </a:t>
            </a:r>
            <a:r>
              <a:rPr lang="es-PR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niños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Por ello, se recomienda conocer las diferentes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de aprendizaje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para que los estudiantes obtengan mejores resultados.  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Debemos de ingeniárnosla para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aprovechar al </a:t>
            </a:r>
            <a:r>
              <a:rPr lang="es-PR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máximo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solo las posibilidades del </a:t>
            </a:r>
            <a:r>
              <a:rPr lang="es-PR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sino también las nuestras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para crear la mejor forma de aprender.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6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A54757-0627-46AD-BA4B-02863FC0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5" y="477073"/>
            <a:ext cx="9297760" cy="116666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son las estrategias de aprendizaje?</a:t>
            </a:r>
            <a:b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4D7764-2B73-4E77-BA24-1D99D7A49989}"/>
              </a:ext>
            </a:extLst>
          </p:cNvPr>
          <p:cNvSpPr txBox="1"/>
          <p:nvPr/>
        </p:nvSpPr>
        <p:spPr>
          <a:xfrm>
            <a:off x="2181225" y="2302329"/>
            <a:ext cx="8096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estrategias de aprendizaje son el modo de enseñanza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que se le brinda a un alumno para que pueda aprovechar al máximo sus habilidades de manera constructiva y eficiente.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0D99-3D29-4A15-AE79-95A7306A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495300"/>
            <a:ext cx="9816873" cy="865489"/>
          </a:xfrm>
        </p:spPr>
        <p:txBody>
          <a:bodyPr>
            <a:noAutofit/>
          </a:bodyPr>
          <a:lstStyle/>
          <a:p>
            <a:b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¿Para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sirven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BA6AE-EAB7-4ADC-A118-0BBFA7B0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782DB-C187-48A2-9EFF-17B07F0DEA2B}"/>
              </a:ext>
            </a:extLst>
          </p:cNvPr>
          <p:cNvSpPr txBox="1"/>
          <p:nvPr/>
        </p:nvSpPr>
        <p:spPr>
          <a:xfrm>
            <a:off x="2333625" y="2014755"/>
            <a:ext cx="75247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estrategias de aprendizaje sirven para guiar, ayudar y establecer un modo de enseñanza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Las cuales buscan hacer que el proceso de aprendizaje sea mucho más efectivo.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74744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5267" y="857324"/>
            <a:ext cx="4788769" cy="734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Aprendizaje a traves del </a:t>
            </a:r>
            <a:r>
              <a:rPr lang="es-P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juego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599" y="2307771"/>
            <a:ext cx="5214258" cy="37972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juego, </a:t>
            </a:r>
            <a:r>
              <a:rPr lang="es-P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además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ser una actividad natural en los </a:t>
            </a:r>
            <a:r>
              <a:rPr lang="es-P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considera una estrategia </a:t>
            </a:r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didáctica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básica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G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traves de el es posible propiciar que los </a:t>
            </a:r>
            <a:r>
              <a:rPr lang="es-P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aprendan, pongan a prueba sus conocimientos, ejerzan y desarrollen sus habilidades intelectuales como la memoria, la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atención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lenguaje en sus diversas manifestaciones y capacidades de </a:t>
            </a:r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relación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y afectiva.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071C56-132A-4631-8542-3BC15AD225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269105-5A27-4ABB-B6FB-9A8E11647B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924">
            <a:off x="6629698" y="439896"/>
            <a:ext cx="4188415" cy="494112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AAB22-9ED2-479C-8721-D5094CFF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F452EB-71E9-4FDD-8993-A3CBC603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5198" y="848682"/>
            <a:ext cx="4814059" cy="7344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Aprendizaje a traves del </a:t>
            </a:r>
            <a:r>
              <a:rPr lang="es-P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juego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2B477E-3B55-47DC-AE7B-8BEBD341F7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942" y="2209904"/>
            <a:ext cx="5279572" cy="4234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los </a:t>
            </a:r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juegos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los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pequeños esta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P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simbolico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-tiene un enorme potencial que se expresa cuando los </a:t>
            </a:r>
            <a:r>
              <a:rPr lang="es-C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representan, construyen y dramatizan situaciones imaginarias y de la vida cotidiana.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Juegos con reglas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-implican que los participantes conozcan y respeten dichas reglas no solo para entender y asumir dichas reglas, sino para proponerlas en los juegos que ellos mismo organizan.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92A9692-2DF2-4A03-9465-16A2AE9F89A7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r="18157"/>
          <a:stretch>
            <a:fillRect/>
          </a:stretch>
        </p:blipFill>
        <p:spPr bwMode="auto">
          <a:xfrm rot="6119915">
            <a:off x="6228757" y="737596"/>
            <a:ext cx="5019980" cy="433664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780833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F05124-B6FC-4E10-8AD3-96859193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6632D-9464-458F-8B9B-89E2C4E2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ejercicio de </a:t>
            </a:r>
            <a:r>
              <a:rPr lang="es-P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expresión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59FFA0-BC2E-47E7-96CE-791E9EEB35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8293" y="2558425"/>
            <a:ext cx="5147707" cy="3793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C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expresión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como estrategia de trabajo tiene un </a:t>
            </a:r>
            <a:r>
              <a:rPr lang="es-C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carácter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permanente, pues el habla es la principal herramienta de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expresión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pensamiento y de la </a:t>
            </a:r>
            <a:r>
              <a:rPr lang="es-P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y entre los </a:t>
            </a:r>
            <a:r>
              <a:rPr lang="es-P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pequeños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P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presente en el desarrollo de actividades de cualquier campo formativo.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3982DA-1B33-431C-AE16-D37DB2618F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2292F5-F1DE-4C04-A38A-7AEB51266F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891">
            <a:off x="495443" y="440316"/>
            <a:ext cx="4961299" cy="43665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22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1539E-6398-4BA5-B4B4-428BC3A7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3A95A4-2519-485F-805D-A750A71C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ejercicio de </a:t>
            </a:r>
            <a:r>
              <a:rPr lang="es-C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expresión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2F2BB3-159C-4EDE-99A3-781413305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65499" y="2286001"/>
            <a:ext cx="5019673" cy="3170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</a:t>
            </a:r>
            <a:r>
              <a:rPr lang="es-G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narrar y relatar sucesos que acontecieron el mismo dia, el dia anterior,  durante el recreo y durante una visita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algún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lugar. </a:t>
            </a:r>
            <a:r>
              <a:rPr lang="es-H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Además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actividades que impliquen dialogar, conversar, preguntar, opinar y expresar opiniones son valiosas oportunidades que los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tienen para ejercitar su </a:t>
            </a:r>
            <a:r>
              <a:rPr lang="es-D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expresión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oral.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61607C8-017B-400A-B74D-1467F82D9F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A2F43-181A-4873-A1D0-475D02C357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0010">
            <a:off x="828345" y="230314"/>
            <a:ext cx="4014825" cy="477887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950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4297</TotalTime>
  <Words>1264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Comic Sans MS</vt:lpstr>
      <vt:lpstr>Franklin Gothic Book</vt:lpstr>
      <vt:lpstr>Symbol</vt:lpstr>
      <vt:lpstr>Times New Roman</vt:lpstr>
      <vt:lpstr>Wingdings</vt:lpstr>
      <vt:lpstr>Office Theme</vt:lpstr>
      <vt:lpstr>    Estrategias de       Aprendizaje  </vt:lpstr>
      <vt:lpstr>PowerPoint Presentation</vt:lpstr>
      <vt:lpstr> Introducción</vt:lpstr>
      <vt:lpstr>  ¿Qué son las estrategias de aprendizaje? </vt:lpstr>
      <vt:lpstr> ¿Para qué sirven las estrategias de aprendizaje? </vt:lpstr>
      <vt:lpstr>El Aprendizaje a traves del juego </vt:lpstr>
      <vt:lpstr>El Aprendizaje a traves del juego </vt:lpstr>
      <vt:lpstr>El ejercicio de expresión oral</vt:lpstr>
      <vt:lpstr>El ejercicio de expresión oral</vt:lpstr>
      <vt:lpstr>     El trabajo con textos</vt:lpstr>
      <vt:lpstr>La observación de objetos del entorno </vt:lpstr>
      <vt:lpstr>Resolución de problemas </vt:lpstr>
      <vt:lpstr>La experimentación</vt:lpstr>
      <vt:lpstr>La experimentación</vt:lpstr>
      <vt:lpstr>La importancia de las reglas</vt:lpstr>
      <vt:lpstr>Música y Canciones</vt:lpstr>
      <vt:lpstr>Estimulando los sentidos</vt:lpstr>
      <vt:lpstr>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de       Aprendizaje</dc:title>
  <dc:creator>ypwcurriculum</dc:creator>
  <cp:lastModifiedBy>Monica</cp:lastModifiedBy>
  <cp:revision>40</cp:revision>
  <dcterms:created xsi:type="dcterms:W3CDTF">2021-01-17T18:05:21Z</dcterms:created>
  <dcterms:modified xsi:type="dcterms:W3CDTF">2021-07-12T20:03:56Z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