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9" r:id="rId3"/>
    <p:sldId id="268" r:id="rId4"/>
    <p:sldId id="278" r:id="rId5"/>
    <p:sldId id="259" r:id="rId6"/>
    <p:sldId id="257" r:id="rId7"/>
    <p:sldId id="263" r:id="rId8"/>
    <p:sldId id="262" r:id="rId9"/>
    <p:sldId id="270" r:id="rId10"/>
    <p:sldId id="266" r:id="rId11"/>
    <p:sldId id="265" r:id="rId12"/>
    <p:sldId id="258" r:id="rId13"/>
    <p:sldId id="280" r:id="rId14"/>
    <p:sldId id="267" r:id="rId15"/>
    <p:sldId id="271" r:id="rId16"/>
    <p:sldId id="272" r:id="rId17"/>
    <p:sldId id="273" r:id="rId18"/>
    <p:sldId id="274" r:id="rId19"/>
    <p:sldId id="275" r:id="rId20"/>
    <p:sldId id="276" r:id="rId21"/>
    <p:sldId id="279" r:id="rId22"/>
    <p:sldId id="264" r:id="rId23"/>
    <p:sldId id="261" r:id="rId24"/>
    <p:sldId id="277" r:id="rId25"/>
    <p:sldId id="28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8" y="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EB7DC-3078-492F-8523-B0E1D93D49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9301" y="1727597"/>
            <a:ext cx="9058275" cy="2048669"/>
          </a:xfrm>
        </p:spPr>
        <p:txBody>
          <a:bodyPr>
            <a:normAutofit/>
          </a:bodyPr>
          <a:lstStyle/>
          <a:p>
            <a:pPr algn="ctr"/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Disciplina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Consciente</a:t>
            </a:r>
            <a:b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Mi </a:t>
            </a:r>
            <a:r>
              <a:rPr lang="en-US" sz="4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rol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como</a:t>
            </a:r>
            <a:r>
              <a:rPr lang="en-US" sz="4000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educador</a:t>
            </a:r>
            <a:br>
              <a:rPr lang="en-US" dirty="0">
                <a:solidFill>
                  <a:schemeClr val="bg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</a:br>
            <a:endParaRPr lang="en-US" dirty="0">
              <a:solidFill>
                <a:schemeClr val="bg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4E242-9F3B-4166-A3C3-AC65DF2E38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81124" y="3602037"/>
            <a:ext cx="8791575" cy="2132806"/>
          </a:xfrm>
        </p:spPr>
        <p:txBody>
          <a:bodyPr/>
          <a:lstStyle/>
          <a:p>
            <a:endParaRPr lang="en-US" dirty="0"/>
          </a:p>
          <a:p>
            <a:pPr algn="ctr"/>
            <a:r>
              <a:rPr lang="en-US" dirty="0"/>
              <a:t>                                                              </a:t>
            </a:r>
          </a:p>
          <a:p>
            <a:pPr algn="ctr"/>
            <a:r>
              <a:rPr lang="en-US" dirty="0"/>
              <a:t>                                                                                       October 14, 2019</a:t>
            </a:r>
          </a:p>
          <a:p>
            <a:pPr algn="ctr"/>
            <a:r>
              <a:rPr lang="en-US" dirty="0"/>
              <a:t>                                                                                            Wanda Diaz                                                                                          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36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5C934-3222-40CD-9AED-B77DE0F64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2530" y="420052"/>
            <a:ext cx="10444480" cy="354171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Principios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Brain Smart</a:t>
            </a:r>
          </a:p>
          <a:p>
            <a:pPr marL="0" indent="0" algn="ctr">
              <a:buNone/>
            </a:pP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1-El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mejor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ejercicio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para 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cerebro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?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Ejercicio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!!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2-El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cerebro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busca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patrones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orientado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 la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supervivencia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3.Las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conexiones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afuera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logran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conexiones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adentro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4. Las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funciones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cerebrales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funcionan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seguridad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4" name="Picture 3" descr="Image result for imagenes de ninos jugando afuera">
            <a:extLst>
              <a:ext uri="{FF2B5EF4-FFF2-40B4-BE49-F238E27FC236}">
                <a16:creationId xmlns:a16="http://schemas.microsoft.com/office/drawing/2014/main" id="{D5A1BBAD-A9D3-4706-8694-9AC0F442C7A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920" y="4257041"/>
            <a:ext cx="4389119" cy="19665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8867690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28951C9-42B7-4D79-AEAB-9189BE86EF9E}"/>
              </a:ext>
            </a:extLst>
          </p:cNvPr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280" y="406400"/>
            <a:ext cx="9347200" cy="6045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11133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C939AB-1BAA-4ABB-91AF-10569D426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2" y="838200"/>
            <a:ext cx="9905999" cy="4953001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Cambios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perspectiva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-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 Antes: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necesidades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vs.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necesidades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adulto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=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adulto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era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prioridad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estrategias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para que 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rinda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eran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un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éxito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Adultos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dominaban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imponentes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Recientemente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tendencia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se ha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invertido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poderosos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parecen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dominar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 los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adultos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impotentes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adultos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quieren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repetir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los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patrones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carecen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un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enfoque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adecuado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40872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7CB2FBAF-1298-4104-B879-506E741F82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431481"/>
            <a:ext cx="3714750" cy="4635819"/>
          </a:xfrm>
        </p:spPr>
      </p:pic>
      <p:pic>
        <p:nvPicPr>
          <p:cNvPr id="8" name="Picture 7" descr="A picture containing table, sitting, wooden, food&#10;&#10;Description automatically generated">
            <a:extLst>
              <a:ext uri="{FF2B5EF4-FFF2-40B4-BE49-F238E27FC236}">
                <a16:creationId xmlns:a16="http://schemas.microsoft.com/office/drawing/2014/main" id="{3E2FC0EA-DA8A-4956-B615-CAD32C1CD6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075" y="1476375"/>
            <a:ext cx="4039892" cy="449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43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6DB92-8290-4CDD-8269-971DC31BE4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026" y="786446"/>
            <a:ext cx="10227626" cy="5957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Guía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con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~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más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allá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las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peleas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relacionadas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al control o al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~El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ha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sido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excluído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es una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acción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tiene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los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siguientes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resultados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~ Idea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errónea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: para que un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mejore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comportamiento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debe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sentirse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mal.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   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Los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mejoran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mejoran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compartamientos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cuando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sienten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bien con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ellos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mismos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398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56825-BFB0-413C-B9DD-55A3AA4E0F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5412" y="430846"/>
            <a:ext cx="9905999" cy="578707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Del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miedo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al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emoción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decisión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sacar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mejor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nosotros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cada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momento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enfoca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lo que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deseo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hagas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y el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miedo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lo que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hiciste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mal.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Ejemplos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; (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miedo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al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castigo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fallar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perder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,  al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abandono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).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Firmes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quiere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decir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agresivos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Image result for imagenes enojado">
            <a:extLst>
              <a:ext uri="{FF2B5EF4-FFF2-40B4-BE49-F238E27FC236}">
                <a16:creationId xmlns:a16="http://schemas.microsoft.com/office/drawing/2014/main" id="{3158D926-4544-4424-B233-278EAF6350D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4" y="4206874"/>
            <a:ext cx="1933575" cy="148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Image result for imagenes enojado">
            <a:extLst>
              <a:ext uri="{FF2B5EF4-FFF2-40B4-BE49-F238E27FC236}">
                <a16:creationId xmlns:a16="http://schemas.microsoft.com/office/drawing/2014/main" id="{21B15646-9371-450D-AB77-B7673DC883E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324381"/>
            <a:ext cx="2133600" cy="1866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mage result for imagenes de nino solo">
            <a:extLst>
              <a:ext uri="{FF2B5EF4-FFF2-40B4-BE49-F238E27FC236}">
                <a16:creationId xmlns:a16="http://schemas.microsoft.com/office/drawing/2014/main" id="{15221840-C0AF-4053-97B9-3AC26E1E5EB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4438651"/>
            <a:ext cx="2565400" cy="16309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873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017CF-D037-40DF-B5C3-433F26A5A8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8613" y="592136"/>
            <a:ext cx="9355138" cy="558958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Cambio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la meta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Nuestra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pregunta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debería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ser “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cómo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logro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que mi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estudiante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haga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lo que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yo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digo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”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“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qué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necesita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mi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estudiante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ayudo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satisfacer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esas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necesidades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”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trata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mientras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controlar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se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referie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a obtener como empezar.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Picture 3" descr="C:\Users\ypwcurriculum\AppData\Local\Microsoft\Windows\INetCache\Content.MSO\E0E988C6.tmp">
            <a:extLst>
              <a:ext uri="{FF2B5EF4-FFF2-40B4-BE49-F238E27FC236}">
                <a16:creationId xmlns:a16="http://schemas.microsoft.com/office/drawing/2014/main" id="{AAF6A54B-E6D0-4EBB-A714-F14A2A1F128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6474" y="2238375"/>
            <a:ext cx="3025775" cy="192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963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E0215-6A21-44BB-ADF9-5B6017B28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132" y="481646"/>
            <a:ext cx="9905999" cy="588867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Habilidades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el auto control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Formas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percerbir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pensar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*Al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adaptarlas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los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momentos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díficiles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mantenemos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suficientemente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disciplinados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empezar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proceso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otros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  ~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atención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 ~El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amor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 ~El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aceptación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 ~El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percepción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 ~El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intención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 ~El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del libre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albedrío</a:t>
            </a: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 ~El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unidad</a:t>
            </a:r>
            <a:endParaRPr lang="en-US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02869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EAB43FF-023F-4691-A4BE-FB36FFD5FB2E}"/>
              </a:ext>
            </a:extLst>
          </p:cNvPr>
          <p:cNvSpPr/>
          <p:nvPr/>
        </p:nvSpPr>
        <p:spPr>
          <a:xfrm>
            <a:off x="2346960" y="491807"/>
            <a:ext cx="7731760" cy="13268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3654914-0190-4947-87EF-737FA998441C}"/>
              </a:ext>
            </a:extLst>
          </p:cNvPr>
          <p:cNvSpPr txBox="1"/>
          <p:nvPr/>
        </p:nvSpPr>
        <p:spPr>
          <a:xfrm>
            <a:off x="3789680" y="678169"/>
            <a:ext cx="5191760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Como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se traduce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acciones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5E35C01-D7E6-4FEB-AA51-EEDB7176E8D8}"/>
              </a:ext>
            </a:extLst>
          </p:cNvPr>
          <p:cNvCxnSpPr>
            <a:cxnSpLocks/>
          </p:cNvCxnSpPr>
          <p:nvPr/>
        </p:nvCxnSpPr>
        <p:spPr>
          <a:xfrm flipH="1">
            <a:off x="2540000" y="2052320"/>
            <a:ext cx="487680" cy="137668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B931399-9CF0-427B-94BF-FCA388B35D42}"/>
              </a:ext>
            </a:extLst>
          </p:cNvPr>
          <p:cNvCxnSpPr>
            <a:cxnSpLocks/>
          </p:cNvCxnSpPr>
          <p:nvPr/>
        </p:nvCxnSpPr>
        <p:spPr>
          <a:xfrm>
            <a:off x="4257040" y="2337742"/>
            <a:ext cx="0" cy="1571318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DDEBE4E-88E2-472A-AD81-246E28971461}"/>
              </a:ext>
            </a:extLst>
          </p:cNvPr>
          <p:cNvCxnSpPr>
            <a:cxnSpLocks/>
          </p:cNvCxnSpPr>
          <p:nvPr/>
        </p:nvCxnSpPr>
        <p:spPr>
          <a:xfrm>
            <a:off x="5974081" y="2532380"/>
            <a:ext cx="0" cy="161290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3441703-FAB9-4477-B1A8-A336E21FC9D3}"/>
              </a:ext>
            </a:extLst>
          </p:cNvPr>
          <p:cNvCxnSpPr>
            <a:cxnSpLocks/>
          </p:cNvCxnSpPr>
          <p:nvPr/>
        </p:nvCxnSpPr>
        <p:spPr>
          <a:xfrm>
            <a:off x="7813040" y="2532380"/>
            <a:ext cx="281934" cy="1612900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F0D61B4-332C-4A4D-851C-6A1187629C1A}"/>
              </a:ext>
            </a:extLst>
          </p:cNvPr>
          <p:cNvCxnSpPr>
            <a:cxnSpLocks/>
          </p:cNvCxnSpPr>
          <p:nvPr/>
        </p:nvCxnSpPr>
        <p:spPr>
          <a:xfrm>
            <a:off x="9652000" y="2252656"/>
            <a:ext cx="355600" cy="1656404"/>
          </a:xfrm>
          <a:prstGeom prst="straightConnector1">
            <a:avLst/>
          </a:prstGeom>
          <a:ln w="317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2C1A9C20-3E8C-4991-B864-97B36EBA23B0}"/>
              </a:ext>
            </a:extLst>
          </p:cNvPr>
          <p:cNvSpPr txBox="1"/>
          <p:nvPr/>
        </p:nvSpPr>
        <p:spPr>
          <a:xfrm>
            <a:off x="9408163" y="4145280"/>
            <a:ext cx="1747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Modelar</a:t>
            </a:r>
            <a:r>
              <a:rPr lang="en-US" dirty="0"/>
              <a:t> el </a:t>
            </a:r>
            <a:r>
              <a:rPr lang="en-US" dirty="0" err="1"/>
              <a:t>comportamiento</a:t>
            </a:r>
            <a:r>
              <a:rPr lang="en-US" dirty="0"/>
              <a:t> que </a:t>
            </a:r>
            <a:r>
              <a:rPr lang="en-US" dirty="0" err="1"/>
              <a:t>esperamos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2E79410-68D8-4ECB-9F0D-947C4E583904}"/>
              </a:ext>
            </a:extLst>
          </p:cNvPr>
          <p:cNvSpPr txBox="1"/>
          <p:nvPr/>
        </p:nvSpPr>
        <p:spPr>
          <a:xfrm>
            <a:off x="3383292" y="3960445"/>
            <a:ext cx="1747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Un </a:t>
            </a:r>
            <a:r>
              <a:rPr lang="en-US" dirty="0" err="1"/>
              <a:t>comportamiento</a:t>
            </a:r>
            <a:r>
              <a:rPr lang="en-US" dirty="0"/>
              <a:t> </a:t>
            </a:r>
            <a:r>
              <a:rPr lang="en-US" dirty="0" err="1"/>
              <a:t>positivo</a:t>
            </a:r>
            <a:r>
              <a:rPr lang="en-US" dirty="0"/>
              <a:t> </a:t>
            </a:r>
            <a:r>
              <a:rPr lang="en-US" dirty="0" err="1"/>
              <a:t>crece</a:t>
            </a:r>
            <a:r>
              <a:rPr lang="en-US" dirty="0"/>
              <a:t> </a:t>
            </a:r>
            <a:r>
              <a:rPr lang="en-US" dirty="0" err="1"/>
              <a:t>si</a:t>
            </a:r>
            <a:r>
              <a:rPr lang="en-US" dirty="0"/>
              <a:t> se le da </a:t>
            </a:r>
            <a:r>
              <a:rPr lang="en-US" dirty="0" err="1"/>
              <a:t>atención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61F77DF-5711-471A-BEEE-4344B306DD6F}"/>
              </a:ext>
            </a:extLst>
          </p:cNvPr>
          <p:cNvSpPr txBox="1"/>
          <p:nvPr/>
        </p:nvSpPr>
        <p:spPr>
          <a:xfrm>
            <a:off x="1432582" y="3815080"/>
            <a:ext cx="17474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Límites</a:t>
            </a:r>
            <a:r>
              <a:rPr lang="en-US" dirty="0"/>
              <a:t> claros y </a:t>
            </a:r>
            <a:r>
              <a:rPr lang="en-US" dirty="0" err="1"/>
              <a:t>razonables</a:t>
            </a:r>
            <a:endParaRPr 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05F2AA2-3C7B-4D7E-8625-27AB4D260EB3}"/>
              </a:ext>
            </a:extLst>
          </p:cNvPr>
          <p:cNvSpPr txBox="1"/>
          <p:nvPr/>
        </p:nvSpPr>
        <p:spPr>
          <a:xfrm>
            <a:off x="7373627" y="4300022"/>
            <a:ext cx="174749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Hablar</a:t>
            </a:r>
            <a:r>
              <a:rPr lang="en-US" dirty="0"/>
              <a:t> con </a:t>
            </a:r>
            <a:r>
              <a:rPr lang="en-US" dirty="0" err="1"/>
              <a:t>respeto</a:t>
            </a:r>
            <a:r>
              <a:rPr lang="en-US" dirty="0"/>
              <a:t>, </a:t>
            </a:r>
            <a:r>
              <a:rPr lang="en-US" dirty="0" err="1"/>
              <a:t>mirarlo</a:t>
            </a:r>
            <a:r>
              <a:rPr lang="en-US" dirty="0"/>
              <a:t> a los </a:t>
            </a:r>
            <a:r>
              <a:rPr lang="en-US" dirty="0" err="1"/>
              <a:t>ojos</a:t>
            </a:r>
            <a:r>
              <a:rPr lang="en-US" dirty="0"/>
              <a:t>, </a:t>
            </a:r>
            <a:r>
              <a:rPr lang="en-US" dirty="0" err="1"/>
              <a:t>bajarse</a:t>
            </a:r>
            <a:r>
              <a:rPr lang="en-US" dirty="0"/>
              <a:t> a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estatura</a:t>
            </a:r>
            <a:r>
              <a:rPr lang="en-US" dirty="0"/>
              <a:t>, </a:t>
            </a:r>
            <a:r>
              <a:rPr lang="en-US" dirty="0" err="1"/>
              <a:t>comunicación</a:t>
            </a:r>
            <a:r>
              <a:rPr lang="en-US" dirty="0"/>
              <a:t> </a:t>
            </a:r>
            <a:r>
              <a:rPr lang="en-US" dirty="0" err="1"/>
              <a:t>efectiva</a:t>
            </a:r>
            <a:r>
              <a:rPr lang="en-US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BEA0FC-42C6-42E0-8464-2D773E412C0F}"/>
              </a:ext>
            </a:extLst>
          </p:cNvPr>
          <p:cNvSpPr txBox="1"/>
          <p:nvPr/>
        </p:nvSpPr>
        <p:spPr>
          <a:xfrm>
            <a:off x="5339091" y="4314091"/>
            <a:ext cx="174749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niños</a:t>
            </a:r>
            <a:r>
              <a:rPr lang="en-US" dirty="0"/>
              <a:t> </a:t>
            </a:r>
            <a:r>
              <a:rPr lang="en-US" dirty="0" err="1"/>
              <a:t>necesitan</a:t>
            </a:r>
            <a:r>
              <a:rPr lang="en-US" dirty="0"/>
              <a:t> un </a:t>
            </a:r>
            <a:r>
              <a:rPr lang="en-US" dirty="0" err="1"/>
              <a:t>poco</a:t>
            </a:r>
            <a:r>
              <a:rPr lang="en-US" dirty="0"/>
              <a:t> de </a:t>
            </a:r>
            <a:r>
              <a:rPr lang="en-US" dirty="0" err="1"/>
              <a:t>atención</a:t>
            </a:r>
            <a:r>
              <a:rPr lang="en-US" dirty="0"/>
              <a:t> </a:t>
            </a:r>
            <a:r>
              <a:rPr lang="en-US" dirty="0" err="1"/>
              <a:t>individualizada</a:t>
            </a:r>
            <a:r>
              <a:rPr lang="en-US" dirty="0"/>
              <a:t> </a:t>
            </a:r>
            <a:r>
              <a:rPr lang="en-US" dirty="0" err="1"/>
              <a:t>todos</a:t>
            </a:r>
            <a:r>
              <a:rPr lang="en-US" dirty="0"/>
              <a:t> los </a:t>
            </a:r>
            <a:r>
              <a:rPr lang="en-US" dirty="0" err="1"/>
              <a:t>días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94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E1D961-C091-426A-A4FD-EC01C9564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4452" y="237806"/>
            <a:ext cx="9905999" cy="63966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Habilidades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Al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implementar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habilidades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modelamos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lo que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tratamos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enseñar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Enseñan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responder ante el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conflicto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forma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constructiva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Permiten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enseñar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habilidades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socio-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emocionales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de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comunicación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necesarias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manejarse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ellos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mismos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resolver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conflictos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desarrollar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comportamientos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pro-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sociales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Serenidad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Pasar del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enojo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la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calma</a:t>
            </a: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Asertividad-Enseña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como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establecer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límites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sin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lastimar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ofender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los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demás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Tomar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decisiones-Ayuda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elegir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ser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responsables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sus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acciones</a:t>
            </a: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Animar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-No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hacer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las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cosas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por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complacer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sino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por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contribuir</a:t>
            </a: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Atribuir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un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intento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positivo-Tranformar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resistencia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cooperación</a:t>
            </a: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Empatía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-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Permite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escuchar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sin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intentar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cambiar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los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sentimientos</a:t>
            </a:r>
            <a:endParaRPr lang="en-US" sz="1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*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Consecuencias-Enseñan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valor de la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responsabilidad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la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habilidad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</a:t>
            </a:r>
          </a:p>
          <a:p>
            <a:pPr marL="0" indent="0">
              <a:buNone/>
            </a:pP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responder a </a:t>
            </a:r>
            <a:r>
              <a:rPr lang="en-US" sz="1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situaciones</a:t>
            </a:r>
            <a:r>
              <a:rPr lang="en-US" sz="1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259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384F2F-1B76-40BB-9867-5FF25746DF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3147" y="524192"/>
            <a:ext cx="9905999" cy="55324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    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sabe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leer y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escribir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.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Enseñamos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sabe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sumar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restar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Enseñamos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  <a:p>
            <a:pPr marL="0" indent="0" algn="ctr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Un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sabe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como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manejar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 sus </a:t>
            </a:r>
            <a:r>
              <a:rPr lang="en-US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emociones</a:t>
            </a:r>
            <a:r>
              <a:rPr lang="en-US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ctr">
              <a:buNone/>
            </a:pP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Castigamos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</p:txBody>
      </p:sp>
      <p:pic>
        <p:nvPicPr>
          <p:cNvPr id="1026" name="Picture 2" descr="Image result for imagenes enojado">
            <a:extLst>
              <a:ext uri="{FF2B5EF4-FFF2-40B4-BE49-F238E27FC236}">
                <a16:creationId xmlns:a16="http://schemas.microsoft.com/office/drawing/2014/main" id="{DD084541-59D4-4CDF-BF11-907B778D18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6378" y="4618038"/>
            <a:ext cx="2998787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18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7A6927-B085-4ED0-8F8E-636C10C680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58127"/>
            <a:ext cx="9905999" cy="5848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Herramientas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Educar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el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futuro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anticipar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lo que se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espera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repetición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Recuerda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….y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espero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que…</a:t>
            </a: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Pensar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sobre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acto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Cómo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sentiste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?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Tenemos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problema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busquemos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solución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Literatura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infantil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fortalecer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vínculo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Transiciones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Ejemplos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Actividades de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movimiento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relajación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Reglas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negociables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reglas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negociables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Las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cosas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que van con los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valores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no se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pueden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negociar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No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expongas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situaciones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las que no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listo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juguetes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momentos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agradables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nadie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repeta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quie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no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ama</a:t>
            </a: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2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869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food&#10;&#10;Description automatically generated">
            <a:extLst>
              <a:ext uri="{FF2B5EF4-FFF2-40B4-BE49-F238E27FC236}">
                <a16:creationId xmlns:a16="http://schemas.microsoft.com/office/drawing/2014/main" id="{C32AEF13-137B-49F8-899A-FDF6F4EB05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5347" y="936465"/>
            <a:ext cx="4219614" cy="4690427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D11306-81D2-4F93-B68A-E036FBA0885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87799"/>
            <a:ext cx="3420110" cy="3241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Good Morning Greeting Signs">
            <a:extLst>
              <a:ext uri="{FF2B5EF4-FFF2-40B4-BE49-F238E27FC236}">
                <a16:creationId xmlns:a16="http://schemas.microsoft.com/office/drawing/2014/main" id="{73411D3B-E7CD-43E7-91CA-DAC95F497FC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164" y="3576322"/>
            <a:ext cx="3678555" cy="29667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0809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99DCF-D106-46BA-BC85-584AEBBFF8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5092" y="359726"/>
            <a:ext cx="9905999" cy="60410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Creando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escuela-familia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Optimiza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desarrollo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cerebro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cultura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rescilencia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Ayuda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sanar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ciclo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agresividad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pérdida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manejar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resolución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problemas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Promueve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efectividad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 las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consecuencias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Modela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valores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Modela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democracia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dentro del aula.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*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Devuelve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el placer por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aprender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enseñar</a:t>
            </a:r>
            <a:r>
              <a:rPr lang="en-US" sz="28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66805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CA27AC-16F2-413E-A8EE-8086E74174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875" y="611187"/>
            <a:ext cx="9905999" cy="3541714"/>
          </a:xfrm>
          <a:prstGeom prst="flowChartConnector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Creando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escuela-familia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7A310114-65E5-474C-A8F0-52C2248B3CD5}"/>
              </a:ext>
            </a:extLst>
          </p:cNvPr>
          <p:cNvSpPr/>
          <p:nvPr/>
        </p:nvSpPr>
        <p:spPr>
          <a:xfrm>
            <a:off x="733425" y="1718430"/>
            <a:ext cx="4000500" cy="354171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42330B5-E0BD-4160-B446-90044B55AF15}"/>
              </a:ext>
            </a:extLst>
          </p:cNvPr>
          <p:cNvCxnSpPr>
            <a:cxnSpLocks/>
          </p:cNvCxnSpPr>
          <p:nvPr/>
        </p:nvCxnSpPr>
        <p:spPr>
          <a:xfrm>
            <a:off x="5162550" y="3362325"/>
            <a:ext cx="1571625" cy="0"/>
          </a:xfrm>
          <a:prstGeom prst="straightConnector1">
            <a:avLst/>
          </a:prstGeom>
          <a:ln w="38100" cmpd="sng">
            <a:headEnd type="none" w="med" len="med"/>
            <a:tailEnd type="arrow" w="lg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A9F935F-983E-4DCB-BF65-FF554FA9A368}"/>
              </a:ext>
            </a:extLst>
          </p:cNvPr>
          <p:cNvSpPr txBox="1"/>
          <p:nvPr/>
        </p:nvSpPr>
        <p:spPr>
          <a:xfrm>
            <a:off x="1584325" y="1989890"/>
            <a:ext cx="3149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          </a:t>
            </a:r>
            <a:r>
              <a:rPr lang="en-US" sz="2000" b="1" dirty="0" err="1">
                <a:latin typeface="Comic Sans MS" panose="030F0702030302020204" pitchFamily="66" charset="0"/>
              </a:rPr>
              <a:t>Rutinas</a:t>
            </a:r>
            <a:r>
              <a:rPr lang="en-US" sz="2000" b="1" dirty="0">
                <a:latin typeface="Comic Sans MS" panose="030F0702030302020204" pitchFamily="66" charset="0"/>
              </a:rPr>
              <a:t> </a:t>
            </a:r>
          </a:p>
          <a:p>
            <a:endParaRPr lang="en-US" dirty="0"/>
          </a:p>
          <a:p>
            <a:r>
              <a:rPr lang="en-US" dirty="0">
                <a:latin typeface="Comic Sans MS" panose="030F0702030302020204" pitchFamily="66" charset="0"/>
              </a:rPr>
              <a:t>Son los </a:t>
            </a:r>
            <a:r>
              <a:rPr lang="en-US" dirty="0" err="1">
                <a:latin typeface="Comic Sans MS" panose="030F0702030302020204" pitchFamily="66" charset="0"/>
              </a:rPr>
              <a:t>planos</a:t>
            </a:r>
            <a:r>
              <a:rPr lang="en-US" dirty="0">
                <a:latin typeface="Comic Sans MS" panose="030F0702030302020204" pitchFamily="66" charset="0"/>
              </a:rPr>
              <a:t> para </a:t>
            </a:r>
            <a:r>
              <a:rPr lang="en-US" dirty="0" err="1">
                <a:latin typeface="Comic Sans MS" panose="030F0702030302020204" pitchFamily="66" charset="0"/>
              </a:rPr>
              <a:t>funcionar</a:t>
            </a:r>
            <a:r>
              <a:rPr lang="en-US" dirty="0">
                <a:latin typeface="Comic Sans MS" panose="030F0702030302020204" pitchFamily="66" charset="0"/>
              </a:rPr>
              <a:t> 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Traza</a:t>
            </a:r>
            <a:r>
              <a:rPr lang="en-US" dirty="0">
                <a:latin typeface="Comic Sans MS" panose="030F0702030302020204" pitchFamily="66" charset="0"/>
              </a:rPr>
              <a:t> el </a:t>
            </a:r>
            <a:r>
              <a:rPr lang="en-US" dirty="0" err="1">
                <a:latin typeface="Comic Sans MS" panose="030F0702030302020204" pitchFamily="66" charset="0"/>
              </a:rPr>
              <a:t>camino</a:t>
            </a:r>
            <a:r>
              <a:rPr lang="en-US" dirty="0">
                <a:latin typeface="Comic Sans MS" panose="030F0702030302020204" pitchFamily="66" charset="0"/>
              </a:rPr>
              <a:t> que </a:t>
            </a:r>
            <a:r>
              <a:rPr lang="en-US" dirty="0" err="1">
                <a:latin typeface="Comic Sans MS" panose="030F0702030302020204" pitchFamily="66" charset="0"/>
              </a:rPr>
              <a:t>debemos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seguir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r>
              <a:rPr lang="en-US" dirty="0" err="1">
                <a:latin typeface="Comic Sans MS" panose="030F0702030302020204" pitchFamily="66" charset="0"/>
              </a:rPr>
              <a:t>Contribuye</a:t>
            </a:r>
            <a:r>
              <a:rPr lang="en-US" dirty="0">
                <a:latin typeface="Comic Sans MS" panose="030F0702030302020204" pitchFamily="66" charset="0"/>
              </a:rPr>
              <a:t> a la </a:t>
            </a:r>
            <a:r>
              <a:rPr lang="en-US" dirty="0" err="1">
                <a:latin typeface="Comic Sans MS" panose="030F0702030302020204" pitchFamily="66" charset="0"/>
              </a:rPr>
              <a:t>seguridad</a:t>
            </a:r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>
                <a:latin typeface="Comic Sans MS" panose="030F0702030302020204" pitchFamily="66" charset="0"/>
              </a:rPr>
              <a:t>La </a:t>
            </a:r>
            <a:r>
              <a:rPr lang="en-US" dirty="0" err="1">
                <a:latin typeface="Comic Sans MS" panose="030F0702030302020204" pitchFamily="66" charset="0"/>
              </a:rPr>
              <a:t>rutina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provee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 err="1">
                <a:latin typeface="Comic Sans MS" panose="030F0702030302020204" pitchFamily="66" charset="0"/>
              </a:rPr>
              <a:t>consistencia</a:t>
            </a:r>
            <a:r>
              <a:rPr lang="en-US" dirty="0">
                <a:latin typeface="Comic Sans MS" panose="030F0702030302020204" pitchFamily="66" charset="0"/>
              </a:rPr>
              <a:t> y </a:t>
            </a:r>
            <a:r>
              <a:rPr lang="en-US" dirty="0" err="1">
                <a:latin typeface="Comic Sans MS" panose="030F0702030302020204" pitchFamily="66" charset="0"/>
              </a:rPr>
              <a:t>predictibilidad</a:t>
            </a:r>
            <a:r>
              <a:rPr lang="en-US" dirty="0">
                <a:latin typeface="Comic Sans MS" panose="030F0702030302020204" pitchFamily="66" charset="0"/>
              </a:rPr>
              <a:t>.</a:t>
            </a:r>
          </a:p>
          <a:p>
            <a:endParaRPr lang="en-US" dirty="0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C33544C9-CBF0-4DF0-8CCD-DC907F938F00}"/>
              </a:ext>
            </a:extLst>
          </p:cNvPr>
          <p:cNvSpPr/>
          <p:nvPr/>
        </p:nvSpPr>
        <p:spPr>
          <a:xfrm>
            <a:off x="7162800" y="1699500"/>
            <a:ext cx="4000500" cy="3541714"/>
          </a:xfrm>
          <a:prstGeom prst="flowChartConnector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8FEEA68-2CCF-40F1-AC88-256D48352384}"/>
              </a:ext>
            </a:extLst>
          </p:cNvPr>
          <p:cNvSpPr txBox="1"/>
          <p:nvPr/>
        </p:nvSpPr>
        <p:spPr>
          <a:xfrm>
            <a:off x="7782560" y="2133600"/>
            <a:ext cx="261556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Comic Sans MS" panose="030F0702030302020204" pitchFamily="66" charset="0"/>
              </a:rPr>
              <a:t>      </a:t>
            </a:r>
            <a:r>
              <a:rPr lang="en-US" sz="2000" b="1" dirty="0" err="1">
                <a:latin typeface="Comic Sans MS" panose="030F0702030302020204" pitchFamily="66" charset="0"/>
              </a:rPr>
              <a:t>Rituales</a:t>
            </a:r>
            <a:endParaRPr lang="en-US" sz="2000" b="1" dirty="0">
              <a:latin typeface="Comic Sans MS" panose="030F0702030302020204" pitchFamily="66" charset="0"/>
            </a:endParaRPr>
          </a:p>
          <a:p>
            <a:endParaRPr lang="en-US" sz="1400" b="1" dirty="0">
              <a:latin typeface="Comic Sans MS" panose="030F0702030302020204" pitchFamily="66" charset="0"/>
            </a:endParaRPr>
          </a:p>
          <a:p>
            <a:r>
              <a:rPr lang="en-US" b="1" dirty="0">
                <a:latin typeface="Comic Sans MS" panose="030F0702030302020204" pitchFamily="66" charset="0"/>
              </a:rPr>
              <a:t>Es una </a:t>
            </a:r>
            <a:r>
              <a:rPr lang="en-US" b="1" dirty="0" err="1">
                <a:latin typeface="Comic Sans MS" panose="030F0702030302020204" pitchFamily="66" charset="0"/>
              </a:rPr>
              <a:t>expresión</a:t>
            </a:r>
            <a:r>
              <a:rPr lang="en-US" b="1" dirty="0">
                <a:latin typeface="Comic Sans MS" panose="030F0702030302020204" pitchFamily="66" charset="0"/>
              </a:rPr>
              <a:t> de </a:t>
            </a:r>
            <a:r>
              <a:rPr lang="en-US" b="1" dirty="0" err="1">
                <a:latin typeface="Comic Sans MS" panose="030F0702030302020204" pitchFamily="66" charset="0"/>
              </a:rPr>
              <a:t>unidad</a:t>
            </a:r>
            <a:r>
              <a:rPr lang="en-US" b="1" dirty="0">
                <a:latin typeface="Comic Sans MS" panose="030F0702030302020204" pitchFamily="66" charset="0"/>
              </a:rPr>
              <a:t>.             Los </a:t>
            </a:r>
            <a:r>
              <a:rPr lang="en-US" b="1" dirty="0" err="1">
                <a:latin typeface="Comic Sans MS" panose="030F0702030302020204" pitchFamily="66" charset="0"/>
              </a:rPr>
              <a:t>rituales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nos</a:t>
            </a:r>
            <a:r>
              <a:rPr lang="en-US" b="1" dirty="0"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latin typeface="Comic Sans MS" panose="030F0702030302020204" pitchFamily="66" charset="0"/>
              </a:rPr>
              <a:t>sentido</a:t>
            </a:r>
            <a:r>
              <a:rPr lang="en-US" b="1" dirty="0">
                <a:latin typeface="Comic Sans MS" panose="030F0702030302020204" pitchFamily="66" charset="0"/>
              </a:rPr>
              <a:t> de </a:t>
            </a:r>
            <a:r>
              <a:rPr lang="en-US" b="1" dirty="0" err="1">
                <a:latin typeface="Comic Sans MS" panose="030F0702030302020204" pitchFamily="66" charset="0"/>
              </a:rPr>
              <a:t>pertenencia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latin typeface="Comic Sans MS" panose="030F0702030302020204" pitchFamily="66" charset="0"/>
              </a:rPr>
              <a:t>nos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sanan</a:t>
            </a:r>
            <a:r>
              <a:rPr lang="en-US" b="1" dirty="0">
                <a:latin typeface="Comic Sans MS" panose="030F0702030302020204" pitchFamily="66" charset="0"/>
              </a:rPr>
              <a:t> y </a:t>
            </a:r>
            <a:r>
              <a:rPr lang="en-US" b="1" dirty="0" err="1">
                <a:latin typeface="Comic Sans MS" panose="030F0702030302020204" pitchFamily="66" charset="0"/>
              </a:rPr>
              <a:t>nos</a:t>
            </a:r>
            <a:r>
              <a:rPr lang="en-US" b="1" dirty="0">
                <a:latin typeface="Comic Sans MS" panose="030F0702030302020204" pitchFamily="66" charset="0"/>
              </a:rPr>
              <a:t> </a:t>
            </a:r>
            <a:r>
              <a:rPr lang="en-US" b="1" dirty="0" err="1">
                <a:latin typeface="Comic Sans MS" panose="030F0702030302020204" pitchFamily="66" charset="0"/>
              </a:rPr>
              <a:t>conectan</a:t>
            </a:r>
            <a:r>
              <a:rPr lang="en-US" b="1" dirty="0">
                <a:latin typeface="Comic Sans MS" panose="030F0702030302020204" pitchFamily="66" charset="0"/>
              </a:rPr>
              <a:t>.   </a:t>
            </a:r>
          </a:p>
        </p:txBody>
      </p:sp>
      <p:pic>
        <p:nvPicPr>
          <p:cNvPr id="15" name="Picture 14" descr="C:\Users\ypwcurriculum\AppData\Local\Microsoft\Windows\INetCache\Content.MSO\AF0F945B.tmp">
            <a:extLst>
              <a:ext uri="{FF2B5EF4-FFF2-40B4-BE49-F238E27FC236}">
                <a16:creationId xmlns:a16="http://schemas.microsoft.com/office/drawing/2014/main" id="{FB814E7B-ED1D-42EB-B3D8-E4DCE9DCCD4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5159989"/>
            <a:ext cx="1724025" cy="13741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Image result for mom read a book to her child clipart">
            <a:extLst>
              <a:ext uri="{FF2B5EF4-FFF2-40B4-BE49-F238E27FC236}">
                <a16:creationId xmlns:a16="http://schemas.microsoft.com/office/drawing/2014/main" id="{61C5CDAA-4787-4CA3-96B4-2765C6BE623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534" y="5159988"/>
            <a:ext cx="1724025" cy="137416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385904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B85D6F-0141-4114-99E6-1F182E349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481646"/>
            <a:ext cx="10041571" cy="541115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 err="1">
                <a:latin typeface="Comic Sans MS" panose="030F0702030302020204" pitchFamily="66" charset="0"/>
              </a:rPr>
              <a:t>Recuerda</a:t>
            </a:r>
            <a:r>
              <a:rPr lang="en-US" sz="3200" b="1" dirty="0">
                <a:latin typeface="Comic Sans MS" panose="030F0702030302020204" pitchFamily="66" charset="0"/>
              </a:rPr>
              <a:t> </a:t>
            </a:r>
          </a:p>
          <a:p>
            <a:pPr marL="0" indent="0" algn="ctr">
              <a:buNone/>
            </a:pPr>
            <a:r>
              <a:rPr lang="en-US" sz="2800" b="1" dirty="0" err="1">
                <a:latin typeface="Comic Sans MS" panose="030F0702030302020204" pitchFamily="66" charset="0"/>
              </a:rPr>
              <a:t>Disciplina</a:t>
            </a:r>
            <a:r>
              <a:rPr lang="en-US" sz="2800" b="1" dirty="0">
                <a:latin typeface="Comic Sans MS" panose="030F0702030302020204" pitchFamily="66" charset="0"/>
              </a:rPr>
              <a:t> es </a:t>
            </a:r>
            <a:r>
              <a:rPr lang="en-US" sz="2800" b="1" dirty="0" err="1">
                <a:latin typeface="Comic Sans MS" panose="030F0702030302020204" pitchFamily="66" charset="0"/>
              </a:rPr>
              <a:t>autocontrol</a:t>
            </a:r>
            <a:endParaRPr lang="en-US" sz="28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2600" dirty="0" err="1">
                <a:latin typeface="Comic Sans MS" panose="030F0702030302020204" pitchFamily="66" charset="0"/>
              </a:rPr>
              <a:t>Esta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habilidad</a:t>
            </a:r>
            <a:r>
              <a:rPr lang="en-US" sz="2600" dirty="0">
                <a:latin typeface="Comic Sans MS" panose="030F0702030302020204" pitchFamily="66" charset="0"/>
              </a:rPr>
              <a:t> no es </a:t>
            </a:r>
            <a:r>
              <a:rPr lang="en-US" sz="2600" dirty="0" err="1">
                <a:latin typeface="Comic Sans MS" panose="030F0702030302020204" pitchFamily="66" charset="0"/>
              </a:rPr>
              <a:t>innata</a:t>
            </a:r>
            <a:r>
              <a:rPr lang="en-US" sz="2600" dirty="0">
                <a:latin typeface="Comic Sans MS" panose="030F0702030302020204" pitchFamily="66" charset="0"/>
              </a:rPr>
              <a:t>, es un </a:t>
            </a:r>
            <a:r>
              <a:rPr lang="en-US" sz="2600" dirty="0" err="1">
                <a:latin typeface="Comic Sans MS" panose="030F0702030302020204" pitchFamily="66" charset="0"/>
              </a:rPr>
              <a:t>proceso</a:t>
            </a:r>
            <a:r>
              <a:rPr lang="en-US" sz="2600" dirty="0">
                <a:latin typeface="Comic Sans MS" panose="030F0702030302020204" pitchFamily="66" charset="0"/>
              </a:rPr>
              <a:t> que require de </a:t>
            </a:r>
            <a:r>
              <a:rPr lang="en-US" sz="2600" dirty="0" err="1">
                <a:latin typeface="Comic Sans MS" panose="030F0702030302020204" pitchFamily="66" charset="0"/>
              </a:rPr>
              <a:t>guía</a:t>
            </a:r>
            <a:r>
              <a:rPr lang="en-US" sz="2600" dirty="0">
                <a:latin typeface="Comic Sans MS" panose="030F0702030302020204" pitchFamily="66" charset="0"/>
              </a:rPr>
              <a:t> .</a:t>
            </a:r>
          </a:p>
          <a:p>
            <a:pPr marL="0" indent="0">
              <a:buNone/>
            </a:pPr>
            <a:r>
              <a:rPr lang="en-US" sz="2600" dirty="0" err="1">
                <a:latin typeface="Comic Sans MS" panose="030F0702030302020204" pitchFamily="66" charset="0"/>
              </a:rPr>
              <a:t>destreza</a:t>
            </a:r>
            <a:r>
              <a:rPr lang="en-US" sz="2600" dirty="0">
                <a:latin typeface="Comic Sans MS" panose="030F0702030302020204" pitchFamily="66" charset="0"/>
              </a:rPr>
              <a:t> que </a:t>
            </a:r>
            <a:r>
              <a:rPr lang="en-US" sz="2600" dirty="0" err="1">
                <a:latin typeface="Comic Sans MS" panose="030F0702030302020204" pitchFamily="66" charset="0"/>
              </a:rPr>
              <a:t>ayuda</a:t>
            </a:r>
            <a:r>
              <a:rPr lang="en-US" sz="2600" dirty="0">
                <a:latin typeface="Comic Sans MS" panose="030F0702030302020204" pitchFamily="66" charset="0"/>
              </a:rPr>
              <a:t> a </a:t>
            </a:r>
            <a:r>
              <a:rPr lang="en-US" sz="2600" dirty="0" err="1">
                <a:latin typeface="Comic Sans MS" panose="030F0702030302020204" pitchFamily="66" charset="0"/>
              </a:rPr>
              <a:t>alcanzar</a:t>
            </a:r>
            <a:r>
              <a:rPr lang="en-US" sz="2600" dirty="0">
                <a:latin typeface="Comic Sans MS" panose="030F0702030302020204" pitchFamily="66" charset="0"/>
              </a:rPr>
              <a:t> el </a:t>
            </a:r>
            <a:r>
              <a:rPr lang="en-US" sz="2600" dirty="0" err="1">
                <a:latin typeface="Comic Sans MS" panose="030F0702030302020204" pitchFamily="66" charset="0"/>
              </a:rPr>
              <a:t>exito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en</a:t>
            </a:r>
            <a:r>
              <a:rPr lang="en-US" sz="2600" dirty="0">
                <a:latin typeface="Comic Sans MS" panose="030F0702030302020204" pitchFamily="66" charset="0"/>
              </a:rPr>
              <a:t> la </a:t>
            </a:r>
            <a:r>
              <a:rPr lang="en-US" sz="2600" dirty="0" err="1">
                <a:latin typeface="Comic Sans MS" panose="030F0702030302020204" pitchFamily="66" charset="0"/>
              </a:rPr>
              <a:t>vida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r>
              <a:rPr lang="en-US" sz="2600" dirty="0">
                <a:latin typeface="Comic Sans MS" panose="030F0702030302020204" pitchFamily="66" charset="0"/>
              </a:rPr>
              <a:t>Es el control de </a:t>
            </a:r>
            <a:r>
              <a:rPr lang="en-US" sz="2600" dirty="0" err="1">
                <a:latin typeface="Comic Sans MS" panose="030F0702030302020204" pitchFamily="66" charset="0"/>
              </a:rPr>
              <a:t>nuestra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mente</a:t>
            </a:r>
            <a:r>
              <a:rPr lang="en-US" sz="2600" dirty="0">
                <a:latin typeface="Comic Sans MS" panose="030F0702030302020204" pitchFamily="66" charset="0"/>
              </a:rPr>
              <a:t>, </a:t>
            </a:r>
            <a:r>
              <a:rPr lang="en-US" sz="2600" dirty="0" err="1">
                <a:latin typeface="Comic Sans MS" panose="030F0702030302020204" pitchFamily="66" charset="0"/>
              </a:rPr>
              <a:t>estar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conscientes</a:t>
            </a:r>
            <a:r>
              <a:rPr lang="en-US" sz="2600" dirty="0">
                <a:latin typeface="Comic Sans MS" panose="030F0702030302020204" pitchFamily="66" charset="0"/>
              </a:rPr>
              <a:t> de </a:t>
            </a:r>
            <a:r>
              <a:rPr lang="en-US" sz="2600" dirty="0" err="1">
                <a:latin typeface="Comic Sans MS" panose="030F0702030302020204" pitchFamily="66" charset="0"/>
              </a:rPr>
              <a:t>nuestros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propios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pensamientos</a:t>
            </a:r>
            <a:r>
              <a:rPr lang="en-US" sz="2600" dirty="0">
                <a:latin typeface="Comic Sans MS" panose="030F0702030302020204" pitchFamily="66" charset="0"/>
              </a:rPr>
              <a:t> y </a:t>
            </a:r>
            <a:r>
              <a:rPr lang="en-US" sz="2600" dirty="0" err="1">
                <a:latin typeface="Comic Sans MS" panose="030F0702030302020204" pitchFamily="66" charset="0"/>
              </a:rPr>
              <a:t>sentimientos</a:t>
            </a:r>
            <a:r>
              <a:rPr lang="en-US" sz="2600" dirty="0">
                <a:latin typeface="Comic Sans MS" panose="030F0702030302020204" pitchFamily="66" charset="0"/>
              </a:rPr>
              <a:t>. Al </a:t>
            </a:r>
            <a:r>
              <a:rPr lang="en-US" sz="2600" dirty="0" err="1">
                <a:latin typeface="Comic Sans MS" panose="030F0702030302020204" pitchFamily="66" charset="0"/>
              </a:rPr>
              <a:t>estar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conscientes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nos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convertimos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en</a:t>
            </a:r>
            <a:r>
              <a:rPr lang="en-US" sz="2600" dirty="0">
                <a:latin typeface="Comic Sans MS" panose="030F0702030302020204" pitchFamily="66" charset="0"/>
              </a:rPr>
              <a:t> los </a:t>
            </a:r>
            <a:r>
              <a:rPr lang="en-US" sz="2600" dirty="0" err="1">
                <a:latin typeface="Comic Sans MS" panose="030F0702030302020204" pitchFamily="66" charset="0"/>
              </a:rPr>
              <a:t>directores</a:t>
            </a:r>
            <a:r>
              <a:rPr lang="en-US" sz="2600" dirty="0">
                <a:latin typeface="Comic Sans MS" panose="030F0702030302020204" pitchFamily="66" charset="0"/>
              </a:rPr>
              <a:t> de </a:t>
            </a:r>
            <a:r>
              <a:rPr lang="en-US" sz="2600" dirty="0" err="1">
                <a:latin typeface="Comic Sans MS" panose="030F0702030302020204" pitchFamily="66" charset="0"/>
              </a:rPr>
              <a:t>nuestro</a:t>
            </a:r>
            <a:r>
              <a:rPr lang="en-US" sz="2600" dirty="0">
                <a:latin typeface="Comic Sans MS" panose="030F0702030302020204" pitchFamily="66" charset="0"/>
              </a:rPr>
              <a:t> </a:t>
            </a:r>
            <a:r>
              <a:rPr lang="en-US" sz="2600" dirty="0" err="1">
                <a:latin typeface="Comic Sans MS" panose="030F0702030302020204" pitchFamily="66" charset="0"/>
              </a:rPr>
              <a:t>comportamiento</a:t>
            </a:r>
            <a:r>
              <a:rPr lang="en-US" sz="2600" dirty="0"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75326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0C9A29A-454B-4F94-AF81-EF5D1BB9B3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92760"/>
            <a:ext cx="7599680" cy="58724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3750836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A8EF40-4552-4CA4-A943-060A94F54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132" y="508000"/>
            <a:ext cx="9905999" cy="61874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Ice Breaker: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Edad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mayor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preocupación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cuanto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la 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6" name="Picture 5" descr="Image result for imagenes enojado y berrinche">
            <a:extLst>
              <a:ext uri="{FF2B5EF4-FFF2-40B4-BE49-F238E27FC236}">
                <a16:creationId xmlns:a16="http://schemas.microsoft.com/office/drawing/2014/main" id="{D28D558F-2C6F-41C4-9AF3-AC9B0225396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2143125"/>
            <a:ext cx="5562600" cy="324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46875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5EAE1F-2BD9-4442-AC9D-43C6E4DD6F0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6860" y="915561"/>
            <a:ext cx="4856480" cy="45161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8258D37-0CF2-4EBF-99C4-2EE1C6F6688B}"/>
              </a:ext>
            </a:extLst>
          </p:cNvPr>
          <p:cNvSpPr txBox="1"/>
          <p:nvPr/>
        </p:nvSpPr>
        <p:spPr>
          <a:xfrm>
            <a:off x="6838951" y="1465461"/>
            <a:ext cx="4038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es una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muestra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cómo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Centro de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Autorregulación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Feeling Buddies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Consciente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.  Es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mágico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qué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tan bien se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relacionan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los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con los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compañeros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sentimientos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mientras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aprenden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hacerse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amigos de sus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sentimientos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  <a:b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2EEE35-3FE5-4C61-BC27-B3C3D09CC10C}"/>
              </a:ext>
            </a:extLst>
          </p:cNvPr>
          <p:cNvSpPr txBox="1"/>
          <p:nvPr/>
        </p:nvSpPr>
        <p:spPr>
          <a:xfrm>
            <a:off x="6943725" y="809625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Lugar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seguro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651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CD11FB1-985D-4480-8C45-02945FD6FA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37130" y="205978"/>
            <a:ext cx="9683749" cy="6446044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Disciplina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Tradicional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</a:t>
            </a:r>
          </a:p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                             vs. </a:t>
            </a:r>
          </a:p>
          <a:p>
            <a:pPr algn="ctr"/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Consciente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~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tradicional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fundada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reglas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basadas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premios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castigos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*Las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reglas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gobiernan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comportamiento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*La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manipulación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es una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estrategia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*El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conflicto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es un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problema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una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distracción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del        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aprendizaje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~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Consciente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creemos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debemos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cambiarnos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nosotros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primero y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modelar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comportamiento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para que los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otros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regulen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*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Controlarse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cambiar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es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posible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tiene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un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impacto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 profundo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sobre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los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demás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*La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conexión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gobierna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comportamiento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    *El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conflicto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es una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oportunidad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aprendizaje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un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momento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enseÑanza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81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51AE0-B9B9-4B70-92B6-C7D4054DE7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7595" y="1219200"/>
            <a:ext cx="9458325" cy="539369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sz="4000" dirty="0">
                <a:latin typeface="Comic Sans MS" panose="030F0702030302020204" pitchFamily="66" charset="0"/>
              </a:rPr>
              <a:t>     </a:t>
            </a:r>
            <a:br>
              <a:rPr lang="en-US" sz="4000" dirty="0">
                <a:latin typeface="Comic Sans MS" panose="030F0702030302020204" pitchFamily="66" charset="0"/>
              </a:rPr>
            </a:br>
            <a:br>
              <a:rPr lang="en-US" sz="4000" dirty="0">
                <a:latin typeface="Comic Sans MS" panose="030F0702030302020204" pitchFamily="66" charset="0"/>
              </a:rPr>
            </a:br>
            <a:r>
              <a:rPr lang="en-US" sz="4000" dirty="0">
                <a:latin typeface="Comic Sans MS" panose="030F0702030302020204" pitchFamily="66" charset="0"/>
              </a:rPr>
              <a:t>     </a:t>
            </a:r>
            <a:r>
              <a:rPr lang="en-US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Disciplina</a:t>
            </a:r>
            <a: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Consciente</a:t>
            </a:r>
            <a:b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Forma de disciplinar a los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niÑos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a nosotros para que pasemos de una dependencia en el miedo a el amor. Marco para comprender los estados cerebrales que tienen mayor probabilidad de </a:t>
            </a:r>
            <a:r>
              <a:rPr lang="en-US" sz="28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producir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ciertas conductas. Nuestros estados emocionales internos dictan nuestro comportamiento, ejemplo; Nos invitan a ser conscientes.</a:t>
            </a:r>
            <a:br>
              <a:rPr lang="en-U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n-US" sz="40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53150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698EF7-5676-42E1-AC06-6A798C764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2707" y="447357"/>
            <a:ext cx="9905999" cy="35417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Que </a:t>
            </a:r>
            <a:r>
              <a:rPr lang="en-US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vamos</a:t>
            </a:r>
            <a:r>
              <a:rPr lang="en-US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aprender</a:t>
            </a:r>
            <a:r>
              <a:rPr lang="en-U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: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C209BE-8C13-46D8-BD1A-5D1F5700A815}"/>
              </a:ext>
            </a:extLst>
          </p:cNvPr>
          <p:cNvSpPr/>
          <p:nvPr/>
        </p:nvSpPr>
        <p:spPr>
          <a:xfrm>
            <a:off x="1148080" y="989248"/>
            <a:ext cx="3901440" cy="3017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9DDFE-4E04-4DFC-B7E0-80083F271141}"/>
              </a:ext>
            </a:extLst>
          </p:cNvPr>
          <p:cNvSpPr txBox="1"/>
          <p:nvPr/>
        </p:nvSpPr>
        <p:spPr>
          <a:xfrm>
            <a:off x="1773437" y="1385233"/>
            <a:ext cx="288515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entender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un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modelo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cerebral que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nos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enseña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cómo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, 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través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este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llevar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al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niño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inseguridad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al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pensamiento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ejecutivo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6051900F-9A18-43FB-87D3-EDEAE321E0E7}"/>
              </a:ext>
            </a:extLst>
          </p:cNvPr>
          <p:cNvSpPr/>
          <p:nvPr/>
        </p:nvSpPr>
        <p:spPr>
          <a:xfrm>
            <a:off x="1397794" y="2753360"/>
            <a:ext cx="436880" cy="508000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CE615-1746-4ACF-A2DB-E0BA3A308C42}"/>
              </a:ext>
            </a:extLst>
          </p:cNvPr>
          <p:cNvSpPr txBox="1"/>
          <p:nvPr/>
        </p:nvSpPr>
        <p:spPr>
          <a:xfrm>
            <a:off x="1481217" y="2811026"/>
            <a:ext cx="2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00FF"/>
                </a:highlight>
              </a:rPr>
              <a:t>1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ACC10815-C39D-44B6-BDFF-EB377CBF3D0A}"/>
              </a:ext>
            </a:extLst>
          </p:cNvPr>
          <p:cNvSpPr/>
          <p:nvPr/>
        </p:nvSpPr>
        <p:spPr>
          <a:xfrm>
            <a:off x="4270115" y="2919492"/>
            <a:ext cx="436880" cy="508000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B0146617-9F87-467B-A424-9367161ED901}"/>
              </a:ext>
            </a:extLst>
          </p:cNvPr>
          <p:cNvSpPr/>
          <p:nvPr/>
        </p:nvSpPr>
        <p:spPr>
          <a:xfrm>
            <a:off x="3421777" y="3215253"/>
            <a:ext cx="436880" cy="508000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E051F99D-CC65-485A-BB51-661227DDE551}"/>
              </a:ext>
            </a:extLst>
          </p:cNvPr>
          <p:cNvSpPr/>
          <p:nvPr/>
        </p:nvSpPr>
        <p:spPr>
          <a:xfrm>
            <a:off x="2066211" y="3291330"/>
            <a:ext cx="436880" cy="508000"/>
          </a:xfrm>
          <a:prstGeom prst="flowChartConnector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C2EF4E-AC40-48D8-91C7-CD2C66C5A596}"/>
              </a:ext>
            </a:extLst>
          </p:cNvPr>
          <p:cNvSpPr txBox="1"/>
          <p:nvPr/>
        </p:nvSpPr>
        <p:spPr>
          <a:xfrm>
            <a:off x="2136261" y="3362573"/>
            <a:ext cx="2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highlight>
                  <a:srgbClr val="FF00FF"/>
                </a:highlight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46F2BB0-0C6C-45DE-87ED-AEDA2AD55842}"/>
              </a:ext>
            </a:extLst>
          </p:cNvPr>
          <p:cNvSpPr txBox="1"/>
          <p:nvPr/>
        </p:nvSpPr>
        <p:spPr>
          <a:xfrm>
            <a:off x="3487262" y="3289544"/>
            <a:ext cx="2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8000"/>
                </a:highlight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E24AEE-C20A-4605-87F3-0E9B23D7E441}"/>
              </a:ext>
            </a:extLst>
          </p:cNvPr>
          <p:cNvSpPr txBox="1"/>
          <p:nvPr/>
        </p:nvSpPr>
        <p:spPr>
          <a:xfrm>
            <a:off x="4331622" y="2995692"/>
            <a:ext cx="2700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800080"/>
                </a:highlight>
              </a:rPr>
              <a:t>4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68FDB0-F640-4192-8435-5B5568AA683D}"/>
              </a:ext>
            </a:extLst>
          </p:cNvPr>
          <p:cNvSpPr/>
          <p:nvPr/>
        </p:nvSpPr>
        <p:spPr>
          <a:xfrm>
            <a:off x="6391433" y="1222280"/>
            <a:ext cx="3515360" cy="193748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B46619-12AC-40B2-A2CE-F06D5B386128}"/>
              </a:ext>
            </a:extLst>
          </p:cNvPr>
          <p:cNvSpPr txBox="1"/>
          <p:nvPr/>
        </p:nvSpPr>
        <p:spPr>
          <a:xfrm>
            <a:off x="6553200" y="1352064"/>
            <a:ext cx="3068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entender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relación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entre 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funcionamiento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cerebro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y el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comportamiento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6" name="Flowchart: Connector 15">
            <a:extLst>
              <a:ext uri="{FF2B5EF4-FFF2-40B4-BE49-F238E27FC236}">
                <a16:creationId xmlns:a16="http://schemas.microsoft.com/office/drawing/2014/main" id="{B2AFA4A9-13FC-426D-8AE5-65C23112ADF8}"/>
              </a:ext>
            </a:extLst>
          </p:cNvPr>
          <p:cNvSpPr/>
          <p:nvPr/>
        </p:nvSpPr>
        <p:spPr>
          <a:xfrm>
            <a:off x="3487262" y="3693557"/>
            <a:ext cx="3901440" cy="3017520"/>
          </a:xfrm>
          <a:prstGeom prst="flowChartConnector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C1B0A8A-A8F1-4C67-920E-105635854CE8}"/>
              </a:ext>
            </a:extLst>
          </p:cNvPr>
          <p:cNvSpPr txBox="1"/>
          <p:nvPr/>
        </p:nvSpPr>
        <p:spPr>
          <a:xfrm>
            <a:off x="3948478" y="4195042"/>
            <a:ext cx="31635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Como acceder 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propia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sabiduria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de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tal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manera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puedas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responder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lugar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reaccionar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a los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diferentes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eventos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la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vida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así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tener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relaciones</a:t>
            </a:r>
            <a:r>
              <a:rPr lang="en-US" sz="1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existosas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364F892-4BF5-4743-A54B-380D554486C9}"/>
              </a:ext>
            </a:extLst>
          </p:cNvPr>
          <p:cNvSpPr/>
          <p:nvPr/>
        </p:nvSpPr>
        <p:spPr>
          <a:xfrm>
            <a:off x="8097520" y="3427493"/>
            <a:ext cx="2631440" cy="270914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BFC0790-8BB7-4DB7-9913-EF0BADE6EC65}"/>
              </a:ext>
            </a:extLst>
          </p:cNvPr>
          <p:cNvSpPr txBox="1"/>
          <p:nvPr/>
        </p:nvSpPr>
        <p:spPr>
          <a:xfrm>
            <a:off x="8357116" y="3585528"/>
            <a:ext cx="21122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Cómo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crear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tu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lugar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trabajo-escuela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utilizando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las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rutinas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rituales</a:t>
            </a:r>
            <a:r>
              <a:rPr lang="en-US" b="1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0" name="Picture 19" descr="Image result for brain clipart">
            <a:extLst>
              <a:ext uri="{FF2B5EF4-FFF2-40B4-BE49-F238E27FC236}">
                <a16:creationId xmlns:a16="http://schemas.microsoft.com/office/drawing/2014/main" id="{2391AE9D-8818-46A1-82F7-684C507537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121110"/>
            <a:ext cx="934720" cy="798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raphic 24" descr="Line arrow Clockwise curve">
            <a:extLst>
              <a:ext uri="{FF2B5EF4-FFF2-40B4-BE49-F238E27FC236}">
                <a16:creationId xmlns:a16="http://schemas.microsoft.com/office/drawing/2014/main" id="{B00C66BB-43F4-4B34-991D-A46F4E909C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86872" y="6061544"/>
            <a:ext cx="619847" cy="619847"/>
          </a:xfrm>
          <a:prstGeom prst="rect">
            <a:avLst/>
          </a:prstGeom>
        </p:spPr>
      </p:pic>
      <p:pic>
        <p:nvPicPr>
          <p:cNvPr id="26" name="Graphic 25" descr="Line arrow Clockwise curve">
            <a:extLst>
              <a:ext uri="{FF2B5EF4-FFF2-40B4-BE49-F238E27FC236}">
                <a16:creationId xmlns:a16="http://schemas.microsoft.com/office/drawing/2014/main" id="{D4D82720-A026-4994-93FE-EFD0036EFD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7763705">
            <a:off x="5197077" y="5597930"/>
            <a:ext cx="721255" cy="721255"/>
          </a:xfrm>
          <a:prstGeom prst="rect">
            <a:avLst/>
          </a:prstGeom>
        </p:spPr>
      </p:pic>
      <p:pic>
        <p:nvPicPr>
          <p:cNvPr id="27" name="Graphic 26" descr="Line arrow Clockwise curve">
            <a:extLst>
              <a:ext uri="{FF2B5EF4-FFF2-40B4-BE49-F238E27FC236}">
                <a16:creationId xmlns:a16="http://schemas.microsoft.com/office/drawing/2014/main" id="{2B7C459D-BAD3-4827-AB0F-ECA2D4AF9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5517581">
            <a:off x="5393094" y="6168835"/>
            <a:ext cx="771157" cy="524724"/>
          </a:xfrm>
          <a:prstGeom prst="rect">
            <a:avLst/>
          </a:prstGeom>
        </p:spPr>
      </p:pic>
      <p:pic>
        <p:nvPicPr>
          <p:cNvPr id="28" name="Picture 27" descr="Image result for person clipart">
            <a:extLst>
              <a:ext uri="{FF2B5EF4-FFF2-40B4-BE49-F238E27FC236}">
                <a16:creationId xmlns:a16="http://schemas.microsoft.com/office/drawing/2014/main" id="{5DB3665D-A1A6-4E73-967C-4682A494A14D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2362" y="5098893"/>
            <a:ext cx="1066800" cy="8304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112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EC0049C-9156-456F-8771-3EDD45034CC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959" y="203200"/>
            <a:ext cx="6260465" cy="644524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0BA8DE2-9B58-4A1B-941C-B78C89086BE3}"/>
              </a:ext>
            </a:extLst>
          </p:cNvPr>
          <p:cNvSpPr txBox="1"/>
          <p:nvPr/>
        </p:nvSpPr>
        <p:spPr>
          <a:xfrm>
            <a:off x="8162925" y="771525"/>
            <a:ext cx="318579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Lóbulos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prefrontales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Estado: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ejecutivo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Necesita: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resolución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problemas</a:t>
            </a:r>
            <a:r>
              <a:rPr lang="en-U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Sistema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Límbico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Estado: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emocional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Necesita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conexión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Tallo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Cerebral</a:t>
            </a:r>
          </a:p>
          <a:p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Estado: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sobrevivir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Necesita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seguridad</a:t>
            </a:r>
            <a:endParaRPr lang="en-U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214858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B1D514-91D0-406C-A49D-F4E7A8A34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4932" y="388143"/>
            <a:ext cx="9905999" cy="6081714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Estado de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supervivencia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(Survival state)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~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Estoy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Seguro?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*No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visual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*Resistencia 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hacer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preguntas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*Cara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tensa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cuerpo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tenso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*Se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congela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pelea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y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y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vuela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Estado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emocional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(Emotional State)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~Soy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amado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*El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cuerpo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se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relaja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*El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contacto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visual y el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tacto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ayudan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estado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Busca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conexion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20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Estado </a:t>
            </a:r>
            <a:r>
              <a:rPr lang="en-US" sz="20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ejecutivo</a:t>
            </a:r>
            <a:r>
              <a:rPr lang="en-US" sz="2000" b="1" dirty="0">
                <a:solidFill>
                  <a:schemeClr val="bg1"/>
                </a:solidFill>
                <a:latin typeface="Comic Sans MS" panose="030F0702030302020204" pitchFamily="66" charset="0"/>
              </a:rPr>
              <a:t> (Executive State)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~Que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puedo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aprender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*Se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enfoca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primero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lo que no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quiere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Dispuesto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hacer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un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cambio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una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vez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reconoce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el error.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Listo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para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reflexionar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implementar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    *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Reconoce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impacto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que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tiene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en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otros</a:t>
            </a:r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1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6801</TotalTime>
  <Words>1348</Words>
  <Application>Microsoft Office PowerPoint</Application>
  <PresentationFormat>Widescreen</PresentationFormat>
  <Paragraphs>155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Comic Sans MS</vt:lpstr>
      <vt:lpstr>Tw Cen MT</vt:lpstr>
      <vt:lpstr>Circuit</vt:lpstr>
      <vt:lpstr>Disciplina Consciente Mi rol como educador </vt:lpstr>
      <vt:lpstr>PowerPoint Presentation</vt:lpstr>
      <vt:lpstr>PowerPoint Presentation</vt:lpstr>
      <vt:lpstr>PowerPoint Presentation</vt:lpstr>
      <vt:lpstr>PowerPoint Presentation</vt:lpstr>
      <vt:lpstr>            Disciplina Consciente Forma de disciplinar a los niÑos y a nosotros para que pasemos de una dependencia en el miedo a el amor. Marco para comprender los estados cerebrales que tienen mayor probabilidad de producir ciertas conductas. Nuestros estados emocionales internos dictan nuestro comportamiento, ejemplo; Nos invitan a ser conscientes.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Conscious Discipline</dc:title>
  <dc:creator>ypwcurriculum</dc:creator>
  <cp:lastModifiedBy>Ramon Aguirre</cp:lastModifiedBy>
  <cp:revision>58</cp:revision>
  <dcterms:created xsi:type="dcterms:W3CDTF">2019-10-09T17:16:46Z</dcterms:created>
  <dcterms:modified xsi:type="dcterms:W3CDTF">2020-09-24T18:09:04Z</dcterms:modified>
</cp:coreProperties>
</file>