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70" r:id="rId12"/>
    <p:sldId id="271" r:id="rId13"/>
    <p:sldId id="268" r:id="rId14"/>
    <p:sldId id="266" r:id="rId15"/>
    <p:sldId id="267" r:id="rId16"/>
    <p:sldId id="269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46E67-B0E2-4DA4-A795-933FCB4CD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6178AB-6578-4BA8-80AE-B43C258A48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BC42E2-E7F4-48F5-BE31-30165193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C867B-0DEE-4CE2-9AAD-AEC799E4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009A6-1EC3-4559-B799-DEB75D125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127EA-8A51-41E5-8A7F-85CA06E57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85FC9-B3B9-4C8A-BEF2-D79AE1A63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1B007-70BE-43AA-8C44-D4EE6F73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05F6-4E24-402C-9075-0617F300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5BF9F-CCC1-4A3F-B653-633525E87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9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75956F-2A4E-4B7E-9A2F-CDC1C2E1F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D9F8B-0829-4205-9791-C1D11A40F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221A7-F4EB-48ED-BBFA-AD8834243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5A6B3-82A1-4BEE-9A0E-FCB00AF24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50012-EC3D-450C-B605-E6A04383A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17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B5773-2E4D-44D6-BBEC-D2F1226C7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47FDA-9E0F-418E-A1DC-90E93CD12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F1C02-4C1C-416A-AF75-64401CB9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B2B1C-EACB-4BE2-8528-75045F8D4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877CB-E9BD-4484-9795-901FEE9F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5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12FD-0F84-42D0-83DB-46C0AB7A9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23C759-EB4B-466F-9E04-0DF1FF50F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72C2B-A66C-482B-BF20-1929F7B9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A667A-FFF1-40EE-AF1F-BC8831B10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505D4-7C51-4AD3-AB97-7ECDC8C00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824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9AB3E-09DA-4EEF-ADF7-FFCD96D2B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32090-760B-492B-9F25-2038BBFB8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026623-F170-4F1A-A129-5E39EFE0D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6BC8D-6319-4159-A14D-2BFA8049C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5642A-EFBB-464B-8E1D-59C806DD2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FF8054-E6A9-4E28-99D0-AD0AB01ED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5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E93B9-B9AE-4591-A872-2CC24D5DD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DCC5F-76CD-4008-B410-F56F1026C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FCB5E-0A9A-4B44-800B-9248AEE27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F4F353-0E5F-4E84-9E15-510A346E6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10489B-49F9-4D04-8FB1-0A8D8A8F1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2EEDC8-DD85-47A8-ABF0-95E64C5B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ADD64D-943C-41E7-8C82-BEF2B805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3C2B4E-6CE6-4E8E-8F87-821BB541A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9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3A30-BF95-4B64-B918-CF972CEA6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C25EEF-7099-46F8-89EE-0C5D86156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4EFFDE-66D8-4192-B21F-28A020F71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71654-AD56-47CC-83EC-C4BAB8C53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896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A3C3E6-700B-45C7-AE97-5C4A091B0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C229-CE58-4123-A4B6-1E7EFCFE3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6CB4D-3334-41D0-9440-CDC4B20B0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4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72184-683A-4618-BA13-6F8A55C02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5906-98E2-43B9-8F75-95466692A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D48F85-B054-4676-98C0-987C326FD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5BEE6-1B90-46C1-8DDC-DAE2B3A48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3C6C7E-B796-4EF7-9269-0545A0F5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2F99D-F904-4CC7-9284-74CE5552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87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56ADF-CCAD-4655-A9DA-44A4837AB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EDFDF1-B423-4DE9-908B-4EA227E09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EA7D1B-A553-4E6B-8EF6-C53942984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CF26C-3408-4209-816B-972CCE9D9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7359C-3E85-43B6-B5A2-3D62140F5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CDB1D-36FF-4A84-8D48-7741995A5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05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6FD46B-E9FE-423E-9963-FDDA96A03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F39D97-A361-44FF-B60C-97B42271A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19561-74A0-4A75-B262-15D9A6414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23CAE-7851-4173-94F9-439AD1925817}" type="datetimeFigureOut">
              <a:rPr lang="en-US" smtClean="0"/>
              <a:t>9/24/2020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9354-28A3-401C-B9AA-D895C61BEE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BE169-1433-44DB-9E0A-C78F33B7B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094EB-E823-4A3B-A433-3194069797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37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JROlaAcDUEA&amp;t=143s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CA815F2C-4E80-4019-8E59-FAD3F7F84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009304" cy="6858000"/>
          </a:xfrm>
          <a:custGeom>
            <a:avLst/>
            <a:gdLst>
              <a:gd name="connsiteX0" fmla="*/ 8239723 w 12009304"/>
              <a:gd name="connsiteY0" fmla="*/ 5083103 h 6858000"/>
              <a:gd name="connsiteX1" fmla="*/ 9505105 w 12009304"/>
              <a:gd name="connsiteY1" fmla="*/ 5083103 h 6858000"/>
              <a:gd name="connsiteX2" fmla="*/ 9564676 w 12009304"/>
              <a:gd name="connsiteY2" fmla="*/ 5091016 h 6858000"/>
              <a:gd name="connsiteX3" fmla="*/ 9605648 w 12009304"/>
              <a:gd name="connsiteY3" fmla="*/ 5108194 h 6858000"/>
              <a:gd name="connsiteX4" fmla="*/ 9580608 w 12009304"/>
              <a:gd name="connsiteY4" fmla="*/ 5151499 h 6858000"/>
              <a:gd name="connsiteX5" fmla="*/ 8693486 w 12009304"/>
              <a:gd name="connsiteY5" fmla="*/ 6685800 h 6858000"/>
              <a:gd name="connsiteX6" fmla="*/ 8595419 w 12009304"/>
              <a:gd name="connsiteY6" fmla="*/ 6814017 h 6858000"/>
              <a:gd name="connsiteX7" fmla="*/ 8545620 w 12009304"/>
              <a:gd name="connsiteY7" fmla="*/ 6858000 h 6858000"/>
              <a:gd name="connsiteX8" fmla="*/ 7612173 w 12009304"/>
              <a:gd name="connsiteY8" fmla="*/ 6858000 h 6858000"/>
              <a:gd name="connsiteX9" fmla="*/ 7591825 w 12009304"/>
              <a:gd name="connsiteY9" fmla="*/ 6822959 h 6858000"/>
              <a:gd name="connsiteX10" fmla="*/ 7411622 w 12009304"/>
              <a:gd name="connsiteY10" fmla="*/ 6512633 h 6858000"/>
              <a:gd name="connsiteX11" fmla="*/ 7411622 w 12009304"/>
              <a:gd name="connsiteY11" fmla="*/ 6289354 h 6858000"/>
              <a:gd name="connsiteX12" fmla="*/ 8045680 w 12009304"/>
              <a:gd name="connsiteY12" fmla="*/ 5197465 h 6858000"/>
              <a:gd name="connsiteX13" fmla="*/ 8239723 w 12009304"/>
              <a:gd name="connsiteY13" fmla="*/ 5083103 h 6858000"/>
              <a:gd name="connsiteX14" fmla="*/ 10622296 w 12009304"/>
              <a:gd name="connsiteY14" fmla="*/ 1326563 h 6858000"/>
              <a:gd name="connsiteX15" fmla="*/ 11448522 w 12009304"/>
              <a:gd name="connsiteY15" fmla="*/ 1326563 h 6858000"/>
              <a:gd name="connsiteX16" fmla="*/ 11577006 w 12009304"/>
              <a:gd name="connsiteY16" fmla="*/ 1401233 h 6858000"/>
              <a:gd name="connsiteX17" fmla="*/ 11989228 w 12009304"/>
              <a:gd name="connsiteY17" fmla="*/ 2114179 h 6858000"/>
              <a:gd name="connsiteX18" fmla="*/ 11989228 w 12009304"/>
              <a:gd name="connsiteY18" fmla="*/ 2259969 h 6858000"/>
              <a:gd name="connsiteX19" fmla="*/ 11577006 w 12009304"/>
              <a:gd name="connsiteY19" fmla="*/ 2972914 h 6858000"/>
              <a:gd name="connsiteX20" fmla="*/ 11448522 w 12009304"/>
              <a:gd name="connsiteY20" fmla="*/ 3047587 h 6858000"/>
              <a:gd name="connsiteX21" fmla="*/ 10622296 w 12009304"/>
              <a:gd name="connsiteY21" fmla="*/ 3047587 h 6858000"/>
              <a:gd name="connsiteX22" fmla="*/ 10495594 w 12009304"/>
              <a:gd name="connsiteY22" fmla="*/ 2972914 h 6858000"/>
              <a:gd name="connsiteX23" fmla="*/ 10081589 w 12009304"/>
              <a:gd name="connsiteY23" fmla="*/ 2259969 h 6858000"/>
              <a:gd name="connsiteX24" fmla="*/ 10081589 w 12009304"/>
              <a:gd name="connsiteY24" fmla="*/ 2114179 h 6858000"/>
              <a:gd name="connsiteX25" fmla="*/ 10495594 w 12009304"/>
              <a:gd name="connsiteY25" fmla="*/ 1401233 h 6858000"/>
              <a:gd name="connsiteX26" fmla="*/ 10622296 w 12009304"/>
              <a:gd name="connsiteY26" fmla="*/ 1326563 h 6858000"/>
              <a:gd name="connsiteX27" fmla="*/ 0 w 12009304"/>
              <a:gd name="connsiteY27" fmla="*/ 0 h 6858000"/>
              <a:gd name="connsiteX28" fmla="*/ 4457990 w 12009304"/>
              <a:gd name="connsiteY28" fmla="*/ 0 h 6858000"/>
              <a:gd name="connsiteX29" fmla="*/ 5902610 w 12009304"/>
              <a:gd name="connsiteY29" fmla="*/ 0 h 6858000"/>
              <a:gd name="connsiteX30" fmla="*/ 8476869 w 12009304"/>
              <a:gd name="connsiteY30" fmla="*/ 0 h 6858000"/>
              <a:gd name="connsiteX31" fmla="*/ 8535933 w 12009304"/>
              <a:gd name="connsiteY31" fmla="*/ 39849 h 6858000"/>
              <a:gd name="connsiteX32" fmla="*/ 8693486 w 12009304"/>
              <a:gd name="connsiteY32" fmla="*/ 220603 h 6858000"/>
              <a:gd name="connsiteX33" fmla="*/ 10389180 w 12009304"/>
              <a:gd name="connsiteY33" fmla="*/ 3153347 h 6858000"/>
              <a:gd name="connsiteX34" fmla="*/ 10389180 w 12009304"/>
              <a:gd name="connsiteY34" fmla="*/ 3753061 h 6858000"/>
              <a:gd name="connsiteX35" fmla="*/ 9759557 w 12009304"/>
              <a:gd name="connsiteY35" fmla="*/ 4842009 h 6858000"/>
              <a:gd name="connsiteX36" fmla="*/ 9706493 w 12009304"/>
              <a:gd name="connsiteY36" fmla="*/ 4933778 h 6858000"/>
              <a:gd name="connsiteX37" fmla="*/ 9708360 w 12009304"/>
              <a:gd name="connsiteY37" fmla="*/ 4934561 h 6858000"/>
              <a:gd name="connsiteX38" fmla="*/ 9802002 w 12009304"/>
              <a:gd name="connsiteY38" fmla="*/ 5029008 h 6858000"/>
              <a:gd name="connsiteX39" fmla="*/ 10514131 w 12009304"/>
              <a:gd name="connsiteY39" fmla="*/ 6260653 h 6858000"/>
              <a:gd name="connsiteX40" fmla="*/ 10514131 w 12009304"/>
              <a:gd name="connsiteY40" fmla="*/ 6512512 h 6858000"/>
              <a:gd name="connsiteX41" fmla="*/ 10340271 w 12009304"/>
              <a:gd name="connsiteY41" fmla="*/ 6813206 h 6858000"/>
              <a:gd name="connsiteX42" fmla="*/ 10314372 w 12009304"/>
              <a:gd name="connsiteY42" fmla="*/ 6858000 h 6858000"/>
              <a:gd name="connsiteX43" fmla="*/ 10119136 w 12009304"/>
              <a:gd name="connsiteY43" fmla="*/ 6858000 h 6858000"/>
              <a:gd name="connsiteX44" fmla="*/ 10122008 w 12009304"/>
              <a:gd name="connsiteY44" fmla="*/ 6853033 h 6858000"/>
              <a:gd name="connsiteX45" fmla="*/ 10327158 w 12009304"/>
              <a:gd name="connsiteY45" fmla="*/ 6498223 h 6858000"/>
              <a:gd name="connsiteX46" fmla="*/ 10327158 w 12009304"/>
              <a:gd name="connsiteY46" fmla="*/ 6274942 h 6858000"/>
              <a:gd name="connsiteX47" fmla="*/ 9695832 w 12009304"/>
              <a:gd name="connsiteY47" fmla="*/ 5183053 h 6858000"/>
              <a:gd name="connsiteX48" fmla="*/ 9612819 w 12009304"/>
              <a:gd name="connsiteY48" fmla="*/ 5099323 h 6858000"/>
              <a:gd name="connsiteX49" fmla="*/ 9603213 w 12009304"/>
              <a:gd name="connsiteY49" fmla="*/ 5095298 h 6858000"/>
              <a:gd name="connsiteX50" fmla="*/ 9654707 w 12009304"/>
              <a:gd name="connsiteY50" fmla="*/ 5006238 h 6858000"/>
              <a:gd name="connsiteX51" fmla="*/ 9693004 w 12009304"/>
              <a:gd name="connsiteY51" fmla="*/ 4940002 h 6858000"/>
              <a:gd name="connsiteX52" fmla="*/ 9653283 w 12009304"/>
              <a:gd name="connsiteY52" fmla="*/ 4923348 h 6858000"/>
              <a:gd name="connsiteX53" fmla="*/ 9586087 w 12009304"/>
              <a:gd name="connsiteY53" fmla="*/ 4914420 h 6858000"/>
              <a:gd name="connsiteX54" fmla="*/ 8158743 w 12009304"/>
              <a:gd name="connsiteY54" fmla="*/ 4914420 h 6858000"/>
              <a:gd name="connsiteX55" fmla="*/ 7939863 w 12009304"/>
              <a:gd name="connsiteY55" fmla="*/ 5043420 h 6858000"/>
              <a:gd name="connsiteX56" fmla="*/ 7224650 w 12009304"/>
              <a:gd name="connsiteY56" fmla="*/ 6275065 h 6858000"/>
              <a:gd name="connsiteX57" fmla="*/ 7224650 w 12009304"/>
              <a:gd name="connsiteY57" fmla="*/ 6526922 h 6858000"/>
              <a:gd name="connsiteX58" fmla="*/ 7350544 w 12009304"/>
              <a:gd name="connsiteY58" fmla="*/ 6743723 h 6858000"/>
              <a:gd name="connsiteX59" fmla="*/ 7416905 w 12009304"/>
              <a:gd name="connsiteY59" fmla="*/ 6858000 h 6858000"/>
              <a:gd name="connsiteX60" fmla="*/ 5902610 w 12009304"/>
              <a:gd name="connsiteY60" fmla="*/ 6858000 h 6858000"/>
              <a:gd name="connsiteX61" fmla="*/ 4389357 w 12009304"/>
              <a:gd name="connsiteY61" fmla="*/ 6858000 h 6858000"/>
              <a:gd name="connsiteX62" fmla="*/ 0 w 12009304"/>
              <a:gd name="connsiteY62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2009304" h="6858000">
                <a:moveTo>
                  <a:pt x="8239723" y="5083103"/>
                </a:moveTo>
                <a:cubicBezTo>
                  <a:pt x="8239723" y="5083103"/>
                  <a:pt x="8239723" y="5083103"/>
                  <a:pt x="9505105" y="5083103"/>
                </a:cubicBezTo>
                <a:cubicBezTo>
                  <a:pt x="9525601" y="5083103"/>
                  <a:pt x="9545588" y="5085825"/>
                  <a:pt x="9564676" y="5091016"/>
                </a:cubicBezTo>
                <a:lnTo>
                  <a:pt x="9605648" y="5108194"/>
                </a:lnTo>
                <a:lnTo>
                  <a:pt x="9580608" y="5151499"/>
                </a:lnTo>
                <a:cubicBezTo>
                  <a:pt x="9354208" y="5543062"/>
                  <a:pt x="9064418" y="6044264"/>
                  <a:pt x="8693486" y="6685800"/>
                </a:cubicBezTo>
                <a:cubicBezTo>
                  <a:pt x="8665958" y="6733339"/>
                  <a:pt x="8632925" y="6776306"/>
                  <a:pt x="8595419" y="6814017"/>
                </a:cubicBezTo>
                <a:lnTo>
                  <a:pt x="8545620" y="6858000"/>
                </a:lnTo>
                <a:lnTo>
                  <a:pt x="7612173" y="6858000"/>
                </a:lnTo>
                <a:lnTo>
                  <a:pt x="7591825" y="6822959"/>
                </a:lnTo>
                <a:cubicBezTo>
                  <a:pt x="7538315" y="6730809"/>
                  <a:pt x="7478495" y="6627794"/>
                  <a:pt x="7411622" y="6512633"/>
                </a:cubicBezTo>
                <a:cubicBezTo>
                  <a:pt x="7370628" y="6444560"/>
                  <a:pt x="7370628" y="6357427"/>
                  <a:pt x="7411622" y="6289354"/>
                </a:cubicBezTo>
                <a:cubicBezTo>
                  <a:pt x="7411622" y="6289354"/>
                  <a:pt x="7411622" y="6289354"/>
                  <a:pt x="8045680" y="5197465"/>
                </a:cubicBezTo>
                <a:cubicBezTo>
                  <a:pt x="8083943" y="5126669"/>
                  <a:pt x="8160465" y="5083103"/>
                  <a:pt x="8239723" y="5083103"/>
                </a:cubicBezTo>
                <a:close/>
                <a:moveTo>
                  <a:pt x="10622296" y="1326563"/>
                </a:moveTo>
                <a:cubicBezTo>
                  <a:pt x="10622296" y="1326563"/>
                  <a:pt x="10622296" y="1326563"/>
                  <a:pt x="11448522" y="1326563"/>
                </a:cubicBezTo>
                <a:cubicBezTo>
                  <a:pt x="11502058" y="1326563"/>
                  <a:pt x="11550238" y="1355009"/>
                  <a:pt x="11577006" y="1401233"/>
                </a:cubicBezTo>
                <a:cubicBezTo>
                  <a:pt x="11577006" y="1401233"/>
                  <a:pt x="11577006" y="1401233"/>
                  <a:pt x="11989228" y="2114179"/>
                </a:cubicBezTo>
                <a:cubicBezTo>
                  <a:pt x="12015996" y="2158629"/>
                  <a:pt x="12015996" y="2215522"/>
                  <a:pt x="11989228" y="2259969"/>
                </a:cubicBezTo>
                <a:cubicBezTo>
                  <a:pt x="11989228" y="2259969"/>
                  <a:pt x="11989228" y="2259969"/>
                  <a:pt x="11577006" y="2972914"/>
                </a:cubicBezTo>
                <a:cubicBezTo>
                  <a:pt x="11550238" y="3019141"/>
                  <a:pt x="11502058" y="3047587"/>
                  <a:pt x="11448522" y="3047587"/>
                </a:cubicBezTo>
                <a:cubicBezTo>
                  <a:pt x="11448522" y="3047587"/>
                  <a:pt x="11448522" y="3047587"/>
                  <a:pt x="10622296" y="3047587"/>
                </a:cubicBezTo>
                <a:cubicBezTo>
                  <a:pt x="10570544" y="3047587"/>
                  <a:pt x="10520578" y="3019141"/>
                  <a:pt x="10495594" y="2972914"/>
                </a:cubicBezTo>
                <a:cubicBezTo>
                  <a:pt x="10495594" y="2972914"/>
                  <a:pt x="10495594" y="2972914"/>
                  <a:pt x="10081589" y="2259969"/>
                </a:cubicBezTo>
                <a:cubicBezTo>
                  <a:pt x="10054821" y="2215522"/>
                  <a:pt x="10054821" y="2158629"/>
                  <a:pt x="10081589" y="2114179"/>
                </a:cubicBezTo>
                <a:cubicBezTo>
                  <a:pt x="10081589" y="2114179"/>
                  <a:pt x="10081589" y="2114179"/>
                  <a:pt x="10495594" y="1401233"/>
                </a:cubicBezTo>
                <a:cubicBezTo>
                  <a:pt x="10520578" y="1355009"/>
                  <a:pt x="10570544" y="1326563"/>
                  <a:pt x="10622296" y="1326563"/>
                </a:cubicBezTo>
                <a:close/>
                <a:moveTo>
                  <a:pt x="0" y="0"/>
                </a:moveTo>
                <a:lnTo>
                  <a:pt x="4457990" y="0"/>
                </a:lnTo>
                <a:lnTo>
                  <a:pt x="5902610" y="0"/>
                </a:lnTo>
                <a:lnTo>
                  <a:pt x="8476869" y="0"/>
                </a:lnTo>
                <a:lnTo>
                  <a:pt x="8535933" y="39849"/>
                </a:lnTo>
                <a:cubicBezTo>
                  <a:pt x="8598516" y="88273"/>
                  <a:pt x="8652195" y="149296"/>
                  <a:pt x="8693486" y="220603"/>
                </a:cubicBezTo>
                <a:cubicBezTo>
                  <a:pt x="8693486" y="220603"/>
                  <a:pt x="8693486" y="220603"/>
                  <a:pt x="10389180" y="3153347"/>
                </a:cubicBezTo>
                <a:cubicBezTo>
                  <a:pt x="10499291" y="3336185"/>
                  <a:pt x="10499291" y="3570221"/>
                  <a:pt x="10389180" y="3753061"/>
                </a:cubicBezTo>
                <a:cubicBezTo>
                  <a:pt x="10389180" y="3753061"/>
                  <a:pt x="10389180" y="3753061"/>
                  <a:pt x="9759557" y="4842009"/>
                </a:cubicBezTo>
                <a:lnTo>
                  <a:pt x="9706493" y="4933778"/>
                </a:lnTo>
                <a:lnTo>
                  <a:pt x="9708360" y="4934561"/>
                </a:lnTo>
                <a:cubicBezTo>
                  <a:pt x="9746510" y="4956830"/>
                  <a:pt x="9778880" y="4989078"/>
                  <a:pt x="9802002" y="5029008"/>
                </a:cubicBezTo>
                <a:cubicBezTo>
                  <a:pt x="9802002" y="5029008"/>
                  <a:pt x="9802002" y="5029008"/>
                  <a:pt x="10514131" y="6260653"/>
                </a:cubicBezTo>
                <a:cubicBezTo>
                  <a:pt x="10560376" y="6337439"/>
                  <a:pt x="10560376" y="6435725"/>
                  <a:pt x="10514131" y="6512512"/>
                </a:cubicBezTo>
                <a:cubicBezTo>
                  <a:pt x="10514131" y="6512512"/>
                  <a:pt x="10514131" y="6512512"/>
                  <a:pt x="10340271" y="6813206"/>
                </a:cubicBezTo>
                <a:lnTo>
                  <a:pt x="10314372" y="6858000"/>
                </a:lnTo>
                <a:lnTo>
                  <a:pt x="10119136" y="6858000"/>
                </a:lnTo>
                <a:lnTo>
                  <a:pt x="10122008" y="6853033"/>
                </a:lnTo>
                <a:cubicBezTo>
                  <a:pt x="10327158" y="6498223"/>
                  <a:pt x="10327158" y="6498223"/>
                  <a:pt x="10327158" y="6498223"/>
                </a:cubicBezTo>
                <a:cubicBezTo>
                  <a:pt x="10368154" y="6430148"/>
                  <a:pt x="10368154" y="6343015"/>
                  <a:pt x="10327158" y="6274942"/>
                </a:cubicBezTo>
                <a:cubicBezTo>
                  <a:pt x="9695832" y="5183053"/>
                  <a:pt x="9695832" y="5183053"/>
                  <a:pt x="9695832" y="5183053"/>
                </a:cubicBezTo>
                <a:cubicBezTo>
                  <a:pt x="9675334" y="5147654"/>
                  <a:pt x="9646640" y="5119063"/>
                  <a:pt x="9612819" y="5099323"/>
                </a:cubicBezTo>
                <a:lnTo>
                  <a:pt x="9603213" y="5095298"/>
                </a:lnTo>
                <a:lnTo>
                  <a:pt x="9654707" y="5006238"/>
                </a:lnTo>
                <a:lnTo>
                  <a:pt x="9693004" y="4940002"/>
                </a:lnTo>
                <a:lnTo>
                  <a:pt x="9653283" y="4923348"/>
                </a:lnTo>
                <a:cubicBezTo>
                  <a:pt x="9631750" y="4917491"/>
                  <a:pt x="9609208" y="4914420"/>
                  <a:pt x="9586087" y="4914420"/>
                </a:cubicBezTo>
                <a:cubicBezTo>
                  <a:pt x="8158743" y="4914420"/>
                  <a:pt x="8158743" y="4914420"/>
                  <a:pt x="8158743" y="4914420"/>
                </a:cubicBezTo>
                <a:cubicBezTo>
                  <a:pt x="8069341" y="4914420"/>
                  <a:pt x="7983024" y="4963563"/>
                  <a:pt x="7939863" y="5043420"/>
                </a:cubicBezTo>
                <a:cubicBezTo>
                  <a:pt x="7224650" y="6275065"/>
                  <a:pt x="7224650" y="6275065"/>
                  <a:pt x="7224650" y="6275065"/>
                </a:cubicBezTo>
                <a:cubicBezTo>
                  <a:pt x="7178407" y="6351849"/>
                  <a:pt x="7178407" y="6450135"/>
                  <a:pt x="7224650" y="6526922"/>
                </a:cubicBezTo>
                <a:cubicBezTo>
                  <a:pt x="7269350" y="6603900"/>
                  <a:pt x="7311257" y="6676067"/>
                  <a:pt x="7350544" y="6743723"/>
                </a:cubicBezTo>
                <a:lnTo>
                  <a:pt x="7416905" y="6858000"/>
                </a:lnTo>
                <a:lnTo>
                  <a:pt x="5902610" y="6858000"/>
                </a:lnTo>
                <a:lnTo>
                  <a:pt x="438935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8" name="Picture 4" descr="Free Images Of Books And Reading, Download Free Clip Art, Free ...">
            <a:extLst>
              <a:ext uri="{FF2B5EF4-FFF2-40B4-BE49-F238E27FC236}">
                <a16:creationId xmlns:a16="http://schemas.microsoft.com/office/drawing/2014/main" id="{BF0DD934-A005-4B8E-BDFF-5AE6B2A82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040" y="975360"/>
            <a:ext cx="3891279" cy="476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387827A-39F4-4DF8-800B-8DF2F6CDC20B}"/>
              </a:ext>
            </a:extLst>
          </p:cNvPr>
          <p:cNvSpPr txBox="1"/>
          <p:nvPr/>
        </p:nvSpPr>
        <p:spPr>
          <a:xfrm>
            <a:off x="4785359" y="1910080"/>
            <a:ext cx="45008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“ La Lectura: Modalidades y estrategias/Escritura Interactiva”</a:t>
            </a:r>
          </a:p>
          <a:p>
            <a:pPr algn="ctr"/>
            <a:r>
              <a:rPr lang="en-US" sz="3200" b="1" dirty="0"/>
              <a:t> 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190353-6672-49DC-A02B-B3C7A4DD2E48}"/>
              </a:ext>
            </a:extLst>
          </p:cNvPr>
          <p:cNvSpPr txBox="1"/>
          <p:nvPr/>
        </p:nvSpPr>
        <p:spPr>
          <a:xfrm>
            <a:off x="8249825" y="5197408"/>
            <a:ext cx="1476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 8/17/2020</a:t>
            </a:r>
          </a:p>
          <a:p>
            <a:r>
              <a:rPr lang="en-US" b="1" dirty="0"/>
              <a:t> Wanda Diaz</a:t>
            </a:r>
          </a:p>
        </p:txBody>
      </p:sp>
    </p:spTree>
    <p:extLst>
      <p:ext uri="{BB962C8B-B14F-4D97-AF65-F5344CB8AC3E}">
        <p14:creationId xmlns:p14="http://schemas.microsoft.com/office/powerpoint/2010/main" val="103947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FB9849C-F5F5-4A11-BE6B-CE60512B98CF}"/>
              </a:ext>
            </a:extLst>
          </p:cNvPr>
          <p:cNvSpPr txBox="1"/>
          <p:nvPr/>
        </p:nvSpPr>
        <p:spPr>
          <a:xfrm>
            <a:off x="1924049" y="200025"/>
            <a:ext cx="8982075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endParaRPr lang="en-US" sz="2400" dirty="0"/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Video: “</a:t>
            </a:r>
            <a:r>
              <a:rPr lang="en-US" sz="2800" b="1" dirty="0" err="1">
                <a:solidFill>
                  <a:srgbClr val="FF0000"/>
                </a:solidFill>
              </a:rPr>
              <a:t>Estrategias</a:t>
            </a:r>
            <a:r>
              <a:rPr lang="en-US" sz="2800" b="1" dirty="0">
                <a:solidFill>
                  <a:srgbClr val="FF0000"/>
                </a:solidFill>
              </a:rPr>
              <a:t> de la </a:t>
            </a:r>
            <a:r>
              <a:rPr lang="en-US" sz="2800" b="1" dirty="0" err="1">
                <a:solidFill>
                  <a:srgbClr val="FF0000"/>
                </a:solidFill>
              </a:rPr>
              <a:t>lectura</a:t>
            </a:r>
            <a:r>
              <a:rPr lang="en-US" sz="2800" b="1" dirty="0">
                <a:solidFill>
                  <a:srgbClr val="FF0000"/>
                </a:solidFill>
              </a:rPr>
              <a:t> en </a:t>
            </a:r>
            <a:r>
              <a:rPr lang="en-US" sz="2800" b="1" dirty="0" err="1">
                <a:solidFill>
                  <a:srgbClr val="FF0000"/>
                </a:solidFill>
              </a:rPr>
              <a:t>textos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ilustrados</a:t>
            </a:r>
            <a:r>
              <a:rPr lang="en-US" sz="2800" b="1" dirty="0">
                <a:solidFill>
                  <a:srgbClr val="FF0000"/>
                </a:solidFill>
              </a:rPr>
              <a:t>”</a:t>
            </a:r>
          </a:p>
          <a:p>
            <a:pPr algn="ctr"/>
            <a:r>
              <a:rPr lang="en-US" b="1" dirty="0">
                <a:solidFill>
                  <a:srgbClr val="0070C0"/>
                </a:solidFill>
              </a:rPr>
              <a:t>htps://www.youtube.com/watch?=XFJZjxUO118</a:t>
            </a:r>
          </a:p>
          <a:p>
            <a:r>
              <a:rPr lang="en-US" b="1" dirty="0">
                <a:solidFill>
                  <a:srgbClr val="0070C0"/>
                </a:solidFill>
              </a:rPr>
              <a:t>         </a:t>
            </a:r>
          </a:p>
          <a:p>
            <a:r>
              <a:rPr lang="en-US" sz="2800" b="1" dirty="0">
                <a:solidFill>
                  <a:srgbClr val="00B0F0"/>
                </a:solidFill>
              </a:rPr>
              <a:t>      </a:t>
            </a:r>
            <a:r>
              <a:rPr lang="en-US" sz="2800" b="1" dirty="0">
                <a:solidFill>
                  <a:srgbClr val="FF0000"/>
                </a:solidFill>
              </a:rPr>
              <a:t>Video: “</a:t>
            </a:r>
            <a:r>
              <a:rPr lang="en-US" sz="2800" b="1" dirty="0" err="1">
                <a:solidFill>
                  <a:srgbClr val="FF0000"/>
                </a:solidFill>
              </a:rPr>
              <a:t>Discurso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extendido</a:t>
            </a:r>
            <a:r>
              <a:rPr lang="en-US" sz="2800" b="1" dirty="0">
                <a:solidFill>
                  <a:srgbClr val="FF0000"/>
                </a:solidFill>
              </a:rPr>
              <a:t> y </a:t>
            </a:r>
            <a:r>
              <a:rPr lang="en-US" sz="2800" b="1" dirty="0" err="1">
                <a:solidFill>
                  <a:srgbClr val="FF0000"/>
                </a:solidFill>
              </a:rPr>
              <a:t>relatos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presonales</a:t>
            </a:r>
            <a:r>
              <a:rPr lang="en-US" sz="2800" b="1" dirty="0">
                <a:solidFill>
                  <a:srgbClr val="FF0000"/>
                </a:solidFill>
              </a:rPr>
              <a:t> en la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                     </a:t>
            </a:r>
            <a:r>
              <a:rPr lang="en-US" sz="2800" b="1" dirty="0" err="1">
                <a:solidFill>
                  <a:srgbClr val="FF0000"/>
                </a:solidFill>
              </a:rPr>
              <a:t>lectura</a:t>
            </a:r>
            <a:r>
              <a:rPr lang="en-US" sz="2800" b="1" dirty="0">
                <a:solidFill>
                  <a:srgbClr val="FF0000"/>
                </a:solidFill>
              </a:rPr>
              <a:t> de </a:t>
            </a:r>
            <a:r>
              <a:rPr lang="en-US" sz="2800" b="1" dirty="0" err="1">
                <a:solidFill>
                  <a:srgbClr val="FF0000"/>
                </a:solidFill>
              </a:rPr>
              <a:t>cuentos</a:t>
            </a:r>
            <a:r>
              <a:rPr lang="en-US" sz="2800" b="1" dirty="0">
                <a:solidFill>
                  <a:srgbClr val="FF0000"/>
                </a:solidFill>
              </a:rPr>
              <a:t>”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                        </a:t>
            </a:r>
            <a:r>
              <a:rPr lang="en-US" b="1" dirty="0">
                <a:solidFill>
                  <a:srgbClr val="0070C0"/>
                </a:solidFill>
              </a:rPr>
              <a:t>https://www.youtube.com/watch?=AwevrE-9zo</a:t>
            </a:r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</a:rPr>
              <a:t>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20415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42A798B-D6AD-465D-998E-9FB4F9658242}"/>
              </a:ext>
            </a:extLst>
          </p:cNvPr>
          <p:cNvSpPr txBox="1"/>
          <p:nvPr/>
        </p:nvSpPr>
        <p:spPr>
          <a:xfrm>
            <a:off x="916441" y="542924"/>
            <a:ext cx="9705975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Que es la </a:t>
            </a:r>
            <a:r>
              <a:rPr lang="en-US" sz="2400" b="1" dirty="0" err="1">
                <a:solidFill>
                  <a:srgbClr val="FF0000"/>
                </a:solidFill>
              </a:rPr>
              <a:t>escritura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interactiva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dirty="0"/>
              <a:t>La </a:t>
            </a:r>
            <a:r>
              <a:rPr lang="en-US" sz="2400" dirty="0" err="1"/>
              <a:t>escritura</a:t>
            </a:r>
            <a:r>
              <a:rPr lang="en-US" sz="2400" dirty="0"/>
              <a:t> </a:t>
            </a:r>
            <a:r>
              <a:rPr lang="en-US" sz="2400" dirty="0" err="1"/>
              <a:t>interactiva</a:t>
            </a:r>
            <a:r>
              <a:rPr lang="en-US" sz="2400" dirty="0"/>
              <a:t> es una </a:t>
            </a:r>
            <a:r>
              <a:rPr lang="en-US" sz="2400" dirty="0" err="1"/>
              <a:t>estrategia</a:t>
            </a:r>
            <a:r>
              <a:rPr lang="en-US" sz="2400" dirty="0"/>
              <a:t> </a:t>
            </a:r>
            <a:r>
              <a:rPr lang="en-US" sz="2400" dirty="0" err="1"/>
              <a:t>colaborativa</a:t>
            </a:r>
            <a:r>
              <a:rPr lang="en-US" sz="2400" dirty="0"/>
              <a:t> en la que el maestro y los </a:t>
            </a:r>
            <a:r>
              <a:rPr lang="en-US" sz="2400" dirty="0" err="1"/>
              <a:t>estudiantes</a:t>
            </a:r>
            <a:r>
              <a:rPr lang="en-US" sz="2400" dirty="0"/>
              <a:t> </a:t>
            </a:r>
            <a:r>
              <a:rPr lang="en-US" sz="2400" dirty="0" err="1"/>
              <a:t>conjuntamente</a:t>
            </a:r>
            <a:r>
              <a:rPr lang="en-US" sz="2400" dirty="0"/>
              <a:t>, </a:t>
            </a:r>
            <a:r>
              <a:rPr lang="en-US" sz="2400" dirty="0" err="1"/>
              <a:t>componen</a:t>
            </a:r>
            <a:r>
              <a:rPr lang="en-US" sz="2400" dirty="0"/>
              <a:t> y </a:t>
            </a:r>
            <a:r>
              <a:rPr lang="en-US" sz="2400" dirty="0" err="1"/>
              <a:t>escriben</a:t>
            </a:r>
            <a:r>
              <a:rPr lang="en-US" sz="2400" dirty="0"/>
              <a:t> un </a:t>
            </a:r>
            <a:r>
              <a:rPr lang="en-US" sz="2400" dirty="0" err="1"/>
              <a:t>texto</a:t>
            </a:r>
            <a:r>
              <a:rPr lang="en-US" sz="2400" dirty="0"/>
              <a:t>. No solo </a:t>
            </a:r>
            <a:r>
              <a:rPr lang="es-PR" sz="2400" dirty="0"/>
              <a:t>comparten</a:t>
            </a:r>
            <a:r>
              <a:rPr lang="en-US" sz="2400" dirty="0"/>
              <a:t> la decision acerca de lo que van a escribir, </a:t>
            </a:r>
            <a:r>
              <a:rPr lang="es-PR" sz="2400" dirty="0"/>
              <a:t>sino</a:t>
            </a:r>
            <a:r>
              <a:rPr lang="en-US" sz="2400" dirty="0"/>
              <a:t> </a:t>
            </a:r>
            <a:r>
              <a:rPr lang="es-PR" sz="2400" dirty="0"/>
              <a:t>también</a:t>
            </a:r>
            <a:r>
              <a:rPr lang="en-US" sz="2400" dirty="0"/>
              <a:t> </a:t>
            </a:r>
            <a:r>
              <a:rPr lang="es-PR" sz="2400" dirty="0"/>
              <a:t>comparten</a:t>
            </a:r>
            <a:r>
              <a:rPr lang="en-US" sz="2400" dirty="0"/>
              <a:t> las </a:t>
            </a:r>
            <a:r>
              <a:rPr lang="en-US" sz="2400" dirty="0" err="1"/>
              <a:t>labores</a:t>
            </a:r>
            <a:r>
              <a:rPr lang="en-US" sz="2400" dirty="0"/>
              <a:t> de la </a:t>
            </a:r>
            <a:r>
              <a:rPr lang="en-US" sz="2400" dirty="0" err="1"/>
              <a:t>escritura</a:t>
            </a:r>
            <a:r>
              <a:rPr lang="en-US" sz="2400" dirty="0"/>
              <a:t>. (Swartz, Klein y Shook, 2002)</a:t>
            </a:r>
          </a:p>
          <a:p>
            <a:r>
              <a:rPr lang="en-US" sz="2400" dirty="0"/>
              <a:t>El maestro </a:t>
            </a:r>
            <a:r>
              <a:rPr lang="en-US" sz="2400" dirty="0" err="1"/>
              <a:t>utiliza</a:t>
            </a:r>
            <a:r>
              <a:rPr lang="en-US" sz="2400" dirty="0"/>
              <a:t> la </a:t>
            </a:r>
            <a:r>
              <a:rPr lang="es-ES" sz="2400" dirty="0"/>
              <a:t>sección</a:t>
            </a:r>
            <a:r>
              <a:rPr lang="en-US" sz="2400" dirty="0"/>
              <a:t> de </a:t>
            </a:r>
            <a:r>
              <a:rPr lang="en-US" sz="2400" dirty="0" err="1"/>
              <a:t>escritura</a:t>
            </a:r>
            <a:r>
              <a:rPr lang="en-US" sz="2400" dirty="0"/>
              <a:t> </a:t>
            </a:r>
            <a:r>
              <a:rPr lang="en-US" sz="2400" dirty="0" err="1"/>
              <a:t>interactiva</a:t>
            </a:r>
            <a:r>
              <a:rPr lang="en-US" sz="2400" dirty="0"/>
              <a:t> para </a:t>
            </a:r>
            <a:r>
              <a:rPr lang="es-PR" sz="2400" dirty="0"/>
              <a:t>modelar</a:t>
            </a:r>
            <a:r>
              <a:rPr lang="en-US" sz="2400" dirty="0"/>
              <a:t> las </a:t>
            </a:r>
            <a:r>
              <a:rPr lang="en-US" sz="2400" dirty="0" err="1"/>
              <a:t>habilidades</a:t>
            </a:r>
            <a:r>
              <a:rPr lang="en-US" sz="2400" dirty="0"/>
              <a:t> de </a:t>
            </a:r>
            <a:r>
              <a:rPr lang="en-US" sz="2400" dirty="0" err="1"/>
              <a:t>lectura</a:t>
            </a:r>
            <a:r>
              <a:rPr lang="en-US" sz="2400" dirty="0"/>
              <a:t> y de </a:t>
            </a:r>
            <a:r>
              <a:rPr lang="en-US" sz="2400" dirty="0" err="1"/>
              <a:t>escritura</a:t>
            </a:r>
            <a:r>
              <a:rPr lang="en-US" sz="2400" dirty="0"/>
              <a:t> </a:t>
            </a:r>
            <a:r>
              <a:rPr lang="en-US" sz="2400" dirty="0" err="1"/>
              <a:t>cuando</a:t>
            </a:r>
            <a:r>
              <a:rPr lang="en-US" sz="2400" dirty="0"/>
              <a:t> el y los </a:t>
            </a:r>
            <a:r>
              <a:rPr lang="en-US" sz="2400" dirty="0" err="1"/>
              <a:t>estudiantes</a:t>
            </a:r>
            <a:r>
              <a:rPr lang="en-US" sz="2400" dirty="0"/>
              <a:t> </a:t>
            </a:r>
            <a:r>
              <a:rPr lang="en-US" sz="2400" dirty="0" err="1"/>
              <a:t>construyen</a:t>
            </a:r>
            <a:r>
              <a:rPr lang="en-US" sz="2400" dirty="0"/>
              <a:t> un </a:t>
            </a:r>
            <a:r>
              <a:rPr lang="en-US" sz="2400" dirty="0" err="1"/>
              <a:t>texto</a:t>
            </a:r>
            <a:r>
              <a:rPr lang="en-US" sz="2400" dirty="0"/>
              <a:t>. </a:t>
            </a:r>
          </a:p>
          <a:p>
            <a:endParaRPr lang="en-US" sz="2000" dirty="0"/>
          </a:p>
          <a:p>
            <a:r>
              <a:rPr lang="en-US" sz="2400" dirty="0" err="1"/>
              <a:t>Existen</a:t>
            </a:r>
            <a:r>
              <a:rPr lang="en-US" sz="2400" dirty="0"/>
              <a:t> 3 </a:t>
            </a:r>
            <a:r>
              <a:rPr lang="en-US" sz="2400" dirty="0" err="1"/>
              <a:t>tipos</a:t>
            </a:r>
            <a:r>
              <a:rPr lang="en-US" sz="2400" dirty="0"/>
              <a:t> de </a:t>
            </a:r>
            <a:r>
              <a:rPr lang="en-US" sz="2400" dirty="0" err="1"/>
              <a:t>Escrtura</a:t>
            </a:r>
            <a:r>
              <a:rPr lang="en-US" sz="2400" dirty="0"/>
              <a:t> </a:t>
            </a:r>
            <a:r>
              <a:rPr lang="en-US" sz="2400" dirty="0" err="1"/>
              <a:t>Interactiva</a:t>
            </a:r>
            <a:r>
              <a:rPr lang="en-US" sz="24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2400" b="1" dirty="0">
                <a:solidFill>
                  <a:srgbClr val="FF0000"/>
                </a:solidFill>
              </a:rPr>
              <a:t>Transcripción</a:t>
            </a:r>
            <a:r>
              <a:rPr lang="en-US" sz="2400" b="1" dirty="0">
                <a:solidFill>
                  <a:srgbClr val="FF0000"/>
                </a:solidFill>
              </a:rPr>
              <a:t> o </a:t>
            </a:r>
            <a:r>
              <a:rPr lang="es-PR" sz="2400" b="1" dirty="0">
                <a:solidFill>
                  <a:srgbClr val="FF0000"/>
                </a:solidFill>
              </a:rPr>
              <a:t>reconstrucción</a:t>
            </a:r>
            <a:r>
              <a:rPr lang="en-US" sz="2400" b="1" dirty="0">
                <a:solidFill>
                  <a:srgbClr val="FF0000"/>
                </a:solidFill>
              </a:rPr>
              <a:t> del </a:t>
            </a:r>
            <a:r>
              <a:rPr lang="en-US" sz="2400" b="1" dirty="0" err="1">
                <a:solidFill>
                  <a:srgbClr val="FF0000"/>
                </a:solidFill>
              </a:rPr>
              <a:t>texto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existente</a:t>
            </a:r>
            <a:endParaRPr lang="en-US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2400" b="1" dirty="0">
                <a:solidFill>
                  <a:srgbClr val="FF0000"/>
                </a:solidFill>
              </a:rPr>
              <a:t>Innovación</a:t>
            </a:r>
            <a:r>
              <a:rPr lang="en-US" sz="2400" b="1" dirty="0">
                <a:solidFill>
                  <a:srgbClr val="FF0000"/>
                </a:solidFill>
              </a:rPr>
              <a:t> o </a:t>
            </a:r>
            <a:r>
              <a:rPr lang="en-US" sz="2400" b="1" dirty="0" err="1">
                <a:solidFill>
                  <a:srgbClr val="FF0000"/>
                </a:solidFill>
              </a:rPr>
              <a:t>cambio</a:t>
            </a:r>
            <a:r>
              <a:rPr lang="en-US" sz="2400" b="1" dirty="0">
                <a:solidFill>
                  <a:srgbClr val="FF0000"/>
                </a:solidFill>
              </a:rPr>
              <a:t> de un </a:t>
            </a:r>
            <a:r>
              <a:rPr lang="en-US" sz="2400" b="1" dirty="0" err="1">
                <a:solidFill>
                  <a:srgbClr val="FF0000"/>
                </a:solidFill>
              </a:rPr>
              <a:t>texto</a:t>
            </a:r>
            <a:r>
              <a:rPr lang="en-US" sz="2400" b="1" dirty="0">
                <a:solidFill>
                  <a:srgbClr val="FF0000"/>
                </a:solidFill>
              </a:rPr>
              <a:t> familiar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R" sz="2400" b="1" dirty="0">
                <a:solidFill>
                  <a:srgbClr val="FF0000"/>
                </a:solidFill>
              </a:rPr>
              <a:t>Negociación</a:t>
            </a:r>
            <a:r>
              <a:rPr lang="en-US" sz="2400" b="1" dirty="0">
                <a:solidFill>
                  <a:srgbClr val="FF0000"/>
                </a:solidFill>
              </a:rPr>
              <a:t> que se </a:t>
            </a:r>
            <a:r>
              <a:rPr lang="en-US" sz="2400" b="1" dirty="0" err="1">
                <a:solidFill>
                  <a:srgbClr val="FF0000"/>
                </a:solidFill>
              </a:rPr>
              <a:t>refiere</a:t>
            </a:r>
            <a:r>
              <a:rPr lang="en-US" sz="2400" b="1" dirty="0">
                <a:solidFill>
                  <a:srgbClr val="FF0000"/>
                </a:solidFill>
              </a:rPr>
              <a:t> a una </a:t>
            </a:r>
            <a:r>
              <a:rPr lang="es-PR" sz="2400" b="1" dirty="0">
                <a:solidFill>
                  <a:srgbClr val="FF0000"/>
                </a:solidFill>
              </a:rPr>
              <a:t>composición</a:t>
            </a:r>
            <a:r>
              <a:rPr lang="en-US" sz="2400" b="1" dirty="0">
                <a:solidFill>
                  <a:srgbClr val="FF0000"/>
                </a:solidFill>
              </a:rPr>
              <a:t> original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170" name="Picture 2" descr="Cómo ayudar a los niños a mejorar su escritura?">
            <a:extLst>
              <a:ext uri="{FF2B5EF4-FFF2-40B4-BE49-F238E27FC236}">
                <a16:creationId xmlns:a16="http://schemas.microsoft.com/office/drawing/2014/main" id="{0F95F40F-A8A9-4E03-BB45-4523C3E91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2499" y="4303258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791074"/>
      </p:ext>
    </p:extLst>
  </p:cSld>
  <p:clrMapOvr>
    <a:masterClrMapping/>
  </p:clrMapOvr>
  <p:transition spd="slow"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5699258-8E1C-4DA4-AA0F-EE79B6B7F381}"/>
              </a:ext>
            </a:extLst>
          </p:cNvPr>
          <p:cNvSpPr txBox="1"/>
          <p:nvPr/>
        </p:nvSpPr>
        <p:spPr>
          <a:xfrm>
            <a:off x="959043" y="507470"/>
            <a:ext cx="98951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Los </a:t>
            </a:r>
            <a:r>
              <a:rPr lang="es-PR" sz="4400" dirty="0"/>
              <a:t>niños</a:t>
            </a:r>
            <a:r>
              <a:rPr lang="en-US" sz="4400" dirty="0"/>
              <a:t> mas </a:t>
            </a:r>
            <a:r>
              <a:rPr lang="es-PR" sz="4400" dirty="0"/>
              <a:t>pequeños</a:t>
            </a:r>
            <a:r>
              <a:rPr lang="en-US" sz="4400" dirty="0"/>
              <a:t> que </a:t>
            </a:r>
            <a:r>
              <a:rPr lang="es-PR" sz="4400" dirty="0"/>
              <a:t>empiezan</a:t>
            </a:r>
            <a:r>
              <a:rPr lang="en-US" sz="4400" dirty="0"/>
              <a:t> a escribir muestran un gran interes con escribir sus nombres. Ser capaz de hacerlo les refuerza su autoestima y les da sentido de pertenencia dentro de la sala de clases (Clay, 1991). </a:t>
            </a:r>
          </a:p>
        </p:txBody>
      </p:sp>
      <p:pic>
        <p:nvPicPr>
          <p:cNvPr id="6146" name="Picture 2" descr="Escribimos nuestros Nombres - Ed. Infantil 3 años - Coleg ...">
            <a:extLst>
              <a:ext uri="{FF2B5EF4-FFF2-40B4-BE49-F238E27FC236}">
                <a16:creationId xmlns:a16="http://schemas.microsoft.com/office/drawing/2014/main" id="{C312725F-41A2-4D53-8B98-793599A51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458" y="4181582"/>
            <a:ext cx="3641699" cy="233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07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1F6F4E-E20B-45F3-A09A-C0A081092526}"/>
              </a:ext>
            </a:extLst>
          </p:cNvPr>
          <p:cNvSpPr txBox="1"/>
          <p:nvPr/>
        </p:nvSpPr>
        <p:spPr>
          <a:xfrm>
            <a:off x="723899" y="257175"/>
            <a:ext cx="10891157" cy="7476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PR" sz="32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Las etapas de escritura </a:t>
            </a:r>
            <a:endParaRPr lang="es-PR" sz="3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P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niño pasa por diferentes etapas en su proceso de aprender a escribir. Estas etapas se pueden iniciar incluso antes de su escolarización y se suceden a lo largo de los primeros cursos.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Según la clasificación propuesta por Ferreiro y Teberosky (1979), podemos hablar de: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de escritura indiferenciada: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la etapa de los garabatos.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de escritura diferenciada: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esta etapa pre-silábica son capaces de reproducir letras por imitación, es decir, copiando algo que ven. Pero no saben lo que significa.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silábica: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niños empiezan a relacionar los sonidos de las palabras con su grafismo, aunque por lo general representan letras sueltas.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silábico</a:t>
            </a: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alfabética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empiezan a escribir algunas palabras, aunque se saltan algunas letras.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u="sng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23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D3E3A2-1C45-486D-AAD4-E6DBE7059467}"/>
              </a:ext>
            </a:extLst>
          </p:cNvPr>
          <p:cNvSpPr txBox="1"/>
          <p:nvPr/>
        </p:nvSpPr>
        <p:spPr>
          <a:xfrm>
            <a:off x="771524" y="363605"/>
            <a:ext cx="10296525" cy="6325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 alfabética: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esta etapa ya son capaces de escribir palabras enteras según su sonido, pero carecen de conocimientos ortográficos.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P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lo general, los niños llegan a la etapa alfabética sobre los 6 a 7 años. A partir de entonces se inicia el proceso de perfeccionamiento, tanto caligráfico como ortográfico. Por eso podemos hablar de otras etapas (Ajuriaguerra, 1987):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Precaligráfica:</a:t>
            </a: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niños escriben muy despacio, letra a letra.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Caligráfica infantil</a:t>
            </a: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niños muestran más soltura a la hora de escribir y dominan el grafismo.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R" sz="24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Postcaligráfica</a:t>
            </a:r>
            <a:r>
              <a:rPr lang="es-PR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P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vez los niños dominan la escritura y escriben más rápido, tienden a hacer cambios en su caligrafía y empiezan a personalizarla.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s-P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P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última etapa se da ya en adolescentes y se considera que las personas suelen llegar a la madurez </a:t>
            </a:r>
            <a:r>
              <a:rPr lang="es-P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</a:t>
            </a:r>
            <a:r>
              <a:rPr lang="es-P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escritura sobre los 18 – 20 años.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2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4E25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" name="Picture 3" descr="Etapas en la adquisición de la escritura (1)">
            <a:extLst>
              <a:ext uri="{FF2B5EF4-FFF2-40B4-BE49-F238E27FC236}">
                <a16:creationId xmlns:a16="http://schemas.microsoft.com/office/drawing/2014/main" id="{9EAEA7B4-F290-4DC6-B2DF-42F885FB405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48000" y="1209675"/>
            <a:ext cx="6065519" cy="4495800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719E21C-A23E-4D06-A8CA-5511FD12CEDC}"/>
              </a:ext>
            </a:extLst>
          </p:cNvPr>
          <p:cNvSpPr/>
          <p:nvPr/>
        </p:nvSpPr>
        <p:spPr>
          <a:xfrm>
            <a:off x="5708650" y="5353685"/>
            <a:ext cx="2367280" cy="1219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849098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FEEC88-667F-42BC-A162-4322F8EDAFE1}"/>
              </a:ext>
            </a:extLst>
          </p:cNvPr>
          <p:cNvSpPr txBox="1"/>
          <p:nvPr/>
        </p:nvSpPr>
        <p:spPr>
          <a:xfrm>
            <a:off x="1181100" y="1457325"/>
            <a:ext cx="9525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Video sobre la escritura interactiva:</a:t>
            </a:r>
          </a:p>
          <a:p>
            <a:endParaRPr lang="en-US" sz="2400" b="1" dirty="0"/>
          </a:p>
          <a:p>
            <a:r>
              <a:rPr lang="en-US" sz="2400" b="1" dirty="0"/>
              <a:t>                       </a:t>
            </a:r>
            <a:r>
              <a:rPr lang="en-US" sz="3200" b="1" dirty="0">
                <a:solidFill>
                  <a:srgbClr val="FF0000"/>
                </a:solidFill>
              </a:rPr>
              <a:t>“Lectura en voz alta y escritura </a:t>
            </a:r>
            <a:r>
              <a:rPr lang="en-US" sz="3200" b="1" dirty="0" err="1">
                <a:solidFill>
                  <a:srgbClr val="FF0000"/>
                </a:solidFill>
              </a:rPr>
              <a:t>interactiva</a:t>
            </a:r>
            <a:r>
              <a:rPr lang="en-US" sz="3200" b="1" dirty="0">
                <a:solidFill>
                  <a:srgbClr val="FF0000"/>
                </a:solidFill>
              </a:rPr>
              <a:t>”</a:t>
            </a:r>
          </a:p>
          <a:p>
            <a:pPr algn="ctr"/>
            <a:r>
              <a:rPr lang="en-US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https://www.youtube.com/watch?v=JROlaAcDUEA&amp;t=143s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5124" name="Picture 4" descr="Lindos Niños Están Escribiendo En Sus Libros De Preescolar Fotos ...">
            <a:extLst>
              <a:ext uri="{FF2B5EF4-FFF2-40B4-BE49-F238E27FC236}">
                <a16:creationId xmlns:a16="http://schemas.microsoft.com/office/drawing/2014/main" id="{0BF46B1A-CA63-4711-BCB7-45B91F53C0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638" y="3429000"/>
            <a:ext cx="3605212" cy="280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8195705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6" name="Picture 4" descr="Más imágenes con frases sobre la lectura">
            <a:extLst>
              <a:ext uri="{FF2B5EF4-FFF2-40B4-BE49-F238E27FC236}">
                <a16:creationId xmlns:a16="http://schemas.microsoft.com/office/drawing/2014/main" id="{E7CA44CC-44C7-4FE3-A46B-3DEB085C0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67" y="399042"/>
            <a:ext cx="4331368" cy="3898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Resultado de imagen para mensaje sobre la lectura | Reading quotes ...">
            <a:extLst>
              <a:ext uri="{FF2B5EF4-FFF2-40B4-BE49-F238E27FC236}">
                <a16:creationId xmlns:a16="http://schemas.microsoft.com/office/drawing/2014/main" id="{7A867599-583D-4F69-8805-597E7F13F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359" y="2646947"/>
            <a:ext cx="3924610" cy="366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650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78DC0-601C-46BF-BA9F-C1C8A39B4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161" y="1188720"/>
            <a:ext cx="5656270" cy="410464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PR" sz="3600" b="1" dirty="0">
                <a:solidFill>
                  <a:srgbClr val="000000"/>
                </a:solidFill>
              </a:rPr>
              <a:t>    Reflexionemos</a:t>
            </a:r>
          </a:p>
          <a:p>
            <a:pPr marL="0" indent="0">
              <a:buNone/>
            </a:pPr>
            <a:endParaRPr lang="es-PR" sz="36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</a:rPr>
              <a:t>“</a:t>
            </a:r>
            <a:r>
              <a:rPr lang="es-PR" sz="3200" dirty="0">
                <a:solidFill>
                  <a:srgbClr val="000000"/>
                </a:solidFill>
              </a:rPr>
              <a:t>Leerle</a:t>
            </a:r>
            <a:r>
              <a:rPr lang="en-US" sz="3200" dirty="0">
                <a:solidFill>
                  <a:srgbClr val="000000"/>
                </a:solidFill>
              </a:rPr>
              <a:t> a los </a:t>
            </a:r>
            <a:r>
              <a:rPr lang="es-PR" sz="3200" dirty="0">
                <a:solidFill>
                  <a:srgbClr val="000000"/>
                </a:solidFill>
              </a:rPr>
              <a:t>niños</a:t>
            </a:r>
            <a:r>
              <a:rPr lang="en-US" sz="3200" dirty="0">
                <a:solidFill>
                  <a:srgbClr val="000000"/>
                </a:solidFill>
              </a:rPr>
              <a:t> es una de las actividades mas favorables que los maestros pueden realizar, ya que de este modo los llevan al maravilloso mundo de la </a:t>
            </a:r>
            <a:r>
              <a:rPr lang="es-PR" sz="3200" dirty="0">
                <a:solidFill>
                  <a:srgbClr val="000000"/>
                </a:solidFill>
              </a:rPr>
              <a:t>literatura</a:t>
            </a:r>
            <a:r>
              <a:rPr lang="en-US" sz="3200" dirty="0">
                <a:solidFill>
                  <a:srgbClr val="000000"/>
                </a:solidFill>
              </a:rPr>
              <a:t> infantil.”</a:t>
            </a:r>
          </a:p>
        </p:txBody>
      </p:sp>
      <p:sp>
        <p:nvSpPr>
          <p:cNvPr id="75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026" name="Picture 2" descr="Free Reading Clipart For Teachers, Transparent PNG Clipart Images ...">
            <a:extLst>
              <a:ext uri="{FF2B5EF4-FFF2-40B4-BE49-F238E27FC236}">
                <a16:creationId xmlns:a16="http://schemas.microsoft.com/office/drawing/2014/main" id="{CF058981-A00B-4034-B5AF-8FC53E5C7F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1480"/>
          <a:stretch/>
        </p:blipFill>
        <p:spPr bwMode="auto">
          <a:xfrm>
            <a:off x="7403240" y="1341119"/>
            <a:ext cx="4606247" cy="5069673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14822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84CE0F9-07E1-4F83-824A-B869C84342A5}"/>
              </a:ext>
            </a:extLst>
          </p:cNvPr>
          <p:cNvSpPr txBox="1"/>
          <p:nvPr/>
        </p:nvSpPr>
        <p:spPr>
          <a:xfrm>
            <a:off x="762000" y="594449"/>
            <a:ext cx="106680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Modalidades de lectura (Tipos de lectura)</a:t>
            </a: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Audicion de la lectura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-mientras los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alumnos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leen en sus libros, el maestro o comparten en voz alta. Debemos poner mucho cuidado en la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entonación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Lectura guiada-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 como fin ensenar a los alumnos a formular preguntas sobre el texto. Primero, el maestro elabora y plantea las preguntas para guiar a los alumnos en la construccion de significados, y luego el mismo alumno se plantea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preguntas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sobre el texto.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Lectura compartida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-brinda al estudiante a cuestionar el texto, pero, a diferencia de la modalidad anterior se trabaja en equipos.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Lectura comentada-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niños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forman equipos y por turnos leen y formulan comentarios en forma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espontanea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antes, durante y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después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lectura.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98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7E661BD-516A-4CE3-9933-8CF1F56BA34F}"/>
              </a:ext>
            </a:extLst>
          </p:cNvPr>
          <p:cNvSpPr txBox="1"/>
          <p:nvPr/>
        </p:nvSpPr>
        <p:spPr>
          <a:xfrm>
            <a:off x="942975" y="311229"/>
            <a:ext cx="9867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s-PR" sz="2400" b="1" dirty="0">
                <a:solidFill>
                  <a:srgbClr val="FF0000"/>
                </a:solidFill>
              </a:rPr>
              <a:t>Continuación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  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8F73F-8372-43B3-9568-AA919F833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1419225"/>
            <a:ext cx="10515600" cy="4356101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independiente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niños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acuerdo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sus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personales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seleccionan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leen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libremente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los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episodios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diversos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momentos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resultado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 division de un </a:t>
            </a:r>
            <a:r>
              <a:rPr lang="es-P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largo en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partes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interactiva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manera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practicar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compartida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lectura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compartida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entre maestros y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estudiantes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2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6AC32B-413A-4410-842E-087EB1423873}"/>
              </a:ext>
            </a:extLst>
          </p:cNvPr>
          <p:cNvSpPr txBox="1"/>
          <p:nvPr/>
        </p:nvSpPr>
        <p:spPr>
          <a:xfrm>
            <a:off x="728662" y="361950"/>
            <a:ext cx="10734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A66FEB-C09D-4B79-857C-4F95D097614A}"/>
              </a:ext>
            </a:extLst>
          </p:cNvPr>
          <p:cNvSpPr txBox="1"/>
          <p:nvPr/>
        </p:nvSpPr>
        <p:spPr>
          <a:xfrm>
            <a:off x="885824" y="361950"/>
            <a:ext cx="104203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/>
              <a:t>Modalidades</a:t>
            </a:r>
            <a:r>
              <a:rPr lang="en-US" sz="2000" b="1" dirty="0"/>
              <a:t> de la </a:t>
            </a:r>
            <a:r>
              <a:rPr lang="en-US" sz="2000" b="1" dirty="0" err="1"/>
              <a:t>lectura</a:t>
            </a:r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34067B96-0BA0-4F35-AFDA-1CBD408F474B}"/>
              </a:ext>
            </a:extLst>
          </p:cNvPr>
          <p:cNvSpPr/>
          <p:nvPr/>
        </p:nvSpPr>
        <p:spPr>
          <a:xfrm>
            <a:off x="728661" y="885826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82196F4-1C50-4095-B556-CB8761779091}"/>
              </a:ext>
            </a:extLst>
          </p:cNvPr>
          <p:cNvSpPr/>
          <p:nvPr/>
        </p:nvSpPr>
        <p:spPr>
          <a:xfrm>
            <a:off x="728661" y="2743200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CEA26E-7824-4082-A4D4-DBBFD256CFD7}"/>
              </a:ext>
            </a:extLst>
          </p:cNvPr>
          <p:cNvSpPr txBox="1"/>
          <p:nvPr/>
        </p:nvSpPr>
        <p:spPr>
          <a:xfrm>
            <a:off x="728661" y="940057"/>
            <a:ext cx="32032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Audicion</a:t>
            </a:r>
            <a:r>
              <a:rPr lang="en-US" sz="2400" b="1" dirty="0">
                <a:solidFill>
                  <a:srgbClr val="FF0000"/>
                </a:solidFill>
              </a:rPr>
              <a:t> de la </a:t>
            </a:r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b="1" dirty="0"/>
              <a:t>  </a:t>
            </a:r>
            <a:r>
              <a:rPr lang="en-US" sz="2000" b="1" dirty="0"/>
              <a:t>Uno lee, los </a:t>
            </a:r>
            <a:r>
              <a:rPr lang="es-PR" sz="2000" b="1" dirty="0"/>
              <a:t>demás</a:t>
            </a:r>
            <a:r>
              <a:rPr lang="en-US" sz="2000" b="1" dirty="0"/>
              <a:t> </a:t>
            </a:r>
            <a:r>
              <a:rPr lang="en-US" sz="2000" b="1" dirty="0" err="1"/>
              <a:t>escuchan</a:t>
            </a:r>
            <a:endParaRPr lang="en-US" sz="2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5909599-8C74-4AC0-B9E6-37ACB6CF5648}"/>
              </a:ext>
            </a:extLst>
          </p:cNvPr>
          <p:cNvSpPr txBox="1"/>
          <p:nvPr/>
        </p:nvSpPr>
        <p:spPr>
          <a:xfrm>
            <a:off x="1049813" y="2834640"/>
            <a:ext cx="27533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Compartida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Con </a:t>
            </a:r>
            <a:r>
              <a:rPr lang="es-PR" sz="2000" b="1" dirty="0"/>
              <a:t>dramatización</a:t>
            </a:r>
            <a:r>
              <a:rPr lang="en-US" sz="2000" b="1" dirty="0"/>
              <a:t> y canciones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D94FD64-8FDD-4C42-BC0E-2A53EA3CF602}"/>
              </a:ext>
            </a:extLst>
          </p:cNvPr>
          <p:cNvSpPr/>
          <p:nvPr/>
        </p:nvSpPr>
        <p:spPr>
          <a:xfrm>
            <a:off x="728661" y="4693920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E44E0B9-76AE-453C-9B9C-6478B99C0AFE}"/>
              </a:ext>
            </a:extLst>
          </p:cNvPr>
          <p:cNvSpPr/>
          <p:nvPr/>
        </p:nvSpPr>
        <p:spPr>
          <a:xfrm>
            <a:off x="8067677" y="925074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A727D916-7EE2-4592-A427-62DCCCBE06D1}"/>
              </a:ext>
            </a:extLst>
          </p:cNvPr>
          <p:cNvSpPr/>
          <p:nvPr/>
        </p:nvSpPr>
        <p:spPr>
          <a:xfrm>
            <a:off x="8067677" y="2834640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3FBBAE8-C13B-47C4-95A3-70DD3EE2D215}"/>
              </a:ext>
            </a:extLst>
          </p:cNvPr>
          <p:cNvSpPr/>
          <p:nvPr/>
        </p:nvSpPr>
        <p:spPr>
          <a:xfrm>
            <a:off x="8123554" y="4713299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E382863-ADD0-45F3-9B34-889F1311343C}"/>
              </a:ext>
            </a:extLst>
          </p:cNvPr>
          <p:cNvSpPr txBox="1"/>
          <p:nvPr/>
        </p:nvSpPr>
        <p:spPr>
          <a:xfrm>
            <a:off x="1102279" y="4711005"/>
            <a:ext cx="26484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de parejas</a:t>
            </a:r>
          </a:p>
          <a:p>
            <a:pPr algn="ctr"/>
            <a:r>
              <a:rPr lang="es-PR" sz="2000" b="1" dirty="0"/>
              <a:t>Niños</a:t>
            </a:r>
            <a:r>
              <a:rPr lang="en-US" sz="2000" b="1" dirty="0"/>
              <a:t> adelantados con los que </a:t>
            </a:r>
            <a:r>
              <a:rPr lang="en-US" sz="2000" b="1" dirty="0" err="1"/>
              <a:t>presentan</a:t>
            </a:r>
            <a:r>
              <a:rPr lang="en-US" sz="2000" b="1" dirty="0"/>
              <a:t> </a:t>
            </a:r>
            <a:r>
              <a:rPr lang="en-US" sz="2000" b="1" dirty="0" err="1"/>
              <a:t>dificultad</a:t>
            </a:r>
            <a:endParaRPr lang="en-US" sz="20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78BC9B3-5EF9-418F-ADC0-3636E2D5B0EC}"/>
              </a:ext>
            </a:extLst>
          </p:cNvPr>
          <p:cNvSpPr txBox="1"/>
          <p:nvPr/>
        </p:nvSpPr>
        <p:spPr>
          <a:xfrm>
            <a:off x="8328818" y="959503"/>
            <a:ext cx="28733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Comentada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dirty="0"/>
              <a:t>Al </a:t>
            </a:r>
            <a:r>
              <a:rPr lang="en-US" sz="2000" b="1" dirty="0" err="1"/>
              <a:t>terminar</a:t>
            </a:r>
            <a:r>
              <a:rPr lang="en-US" sz="2000" b="1" dirty="0"/>
              <a:t> </a:t>
            </a:r>
            <a:r>
              <a:rPr lang="en-US" sz="2000" b="1" dirty="0" err="1"/>
              <a:t>cada</a:t>
            </a:r>
            <a:r>
              <a:rPr lang="en-US" sz="2000" b="1" dirty="0"/>
              <a:t> </a:t>
            </a:r>
            <a:r>
              <a:rPr lang="es-PR" sz="2000" b="1" dirty="0"/>
              <a:t>párrafo</a:t>
            </a:r>
            <a:r>
              <a:rPr lang="en-US" sz="2000" b="1" dirty="0"/>
              <a:t> o al final de la </a:t>
            </a:r>
            <a:r>
              <a:rPr lang="en-US" sz="2000" b="1" dirty="0" err="1"/>
              <a:t>lectura</a:t>
            </a:r>
            <a:r>
              <a:rPr lang="en-US" sz="2000" b="1" dirty="0"/>
              <a:t>, se </a:t>
            </a:r>
            <a:r>
              <a:rPr lang="en-US" sz="2000" b="1" dirty="0" err="1"/>
              <a:t>comenta</a:t>
            </a:r>
            <a:r>
              <a:rPr lang="en-US" sz="2000" b="1" dirty="0"/>
              <a:t>.</a:t>
            </a:r>
          </a:p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640A3D-08C4-41D9-A5C6-1F8F545D1B54}"/>
              </a:ext>
            </a:extLst>
          </p:cNvPr>
          <p:cNvSpPr txBox="1"/>
          <p:nvPr/>
        </p:nvSpPr>
        <p:spPr>
          <a:xfrm>
            <a:off x="8500585" y="2820732"/>
            <a:ext cx="26416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en </a:t>
            </a:r>
            <a:r>
              <a:rPr lang="en-US" sz="2400" b="1" dirty="0" err="1">
                <a:solidFill>
                  <a:srgbClr val="FF0000"/>
                </a:solidFill>
              </a:rPr>
              <a:t>voz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alta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dirty="0" err="1"/>
              <a:t>Lectura</a:t>
            </a:r>
            <a:r>
              <a:rPr lang="en-US" sz="2000" b="1" dirty="0"/>
              <a:t> en </a:t>
            </a:r>
            <a:r>
              <a:rPr lang="en-US" sz="2000" b="1" dirty="0" err="1"/>
              <a:t>atril</a:t>
            </a:r>
            <a:r>
              <a:rPr lang="en-US" sz="2000" b="1" dirty="0"/>
              <a:t> y </a:t>
            </a:r>
            <a:r>
              <a:rPr lang="en-US" sz="2000" b="1" dirty="0" err="1"/>
              <a:t>lectura</a:t>
            </a:r>
            <a:r>
              <a:rPr lang="en-US" sz="2000" b="1" dirty="0"/>
              <a:t> de </a:t>
            </a:r>
            <a:r>
              <a:rPr lang="en-US" sz="2000" b="1" dirty="0" err="1"/>
              <a:t>impacto</a:t>
            </a:r>
            <a:r>
              <a:rPr lang="en-US" sz="2000" b="1" dirty="0"/>
              <a:t> o </a:t>
            </a:r>
            <a:r>
              <a:rPr lang="es-PR" sz="2000" b="1" dirty="0"/>
              <a:t>enfática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855B166-DD3D-439E-8D48-34D21E1CABD8}"/>
              </a:ext>
            </a:extLst>
          </p:cNvPr>
          <p:cNvSpPr txBox="1"/>
          <p:nvPr/>
        </p:nvSpPr>
        <p:spPr>
          <a:xfrm>
            <a:off x="8384699" y="5014379"/>
            <a:ext cx="28733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Guiada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dirty="0" err="1"/>
              <a:t>Plantear</a:t>
            </a:r>
            <a:r>
              <a:rPr lang="en-US" sz="2000" b="1" dirty="0"/>
              <a:t> </a:t>
            </a:r>
            <a:r>
              <a:rPr lang="en-US" sz="2000" b="1" dirty="0" err="1"/>
              <a:t>preguntas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4344431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AA9CA86-8045-48CC-A632-F2BB757B8C92}"/>
              </a:ext>
            </a:extLst>
          </p:cNvPr>
          <p:cNvSpPr/>
          <p:nvPr/>
        </p:nvSpPr>
        <p:spPr>
          <a:xfrm>
            <a:off x="555941" y="1211828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2DD9DEB-B245-4703-9E7C-8E8AA29B9647}"/>
              </a:ext>
            </a:extLst>
          </p:cNvPr>
          <p:cNvSpPr/>
          <p:nvPr/>
        </p:nvSpPr>
        <p:spPr>
          <a:xfrm>
            <a:off x="555941" y="3147745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DA29CAA9-67E6-4DCC-B106-45D8304E84D6}"/>
              </a:ext>
            </a:extLst>
          </p:cNvPr>
          <p:cNvSpPr/>
          <p:nvPr/>
        </p:nvSpPr>
        <p:spPr>
          <a:xfrm>
            <a:off x="555941" y="4925536"/>
            <a:ext cx="3395664" cy="1371600"/>
          </a:xfrm>
          <a:prstGeom prst="roundRect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B60EEF-0246-44EF-945F-811594B21E7B}"/>
              </a:ext>
            </a:extLst>
          </p:cNvPr>
          <p:cNvSpPr txBox="1"/>
          <p:nvPr/>
        </p:nvSpPr>
        <p:spPr>
          <a:xfrm>
            <a:off x="2748280" y="255518"/>
            <a:ext cx="6695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sz="2400" b="1" dirty="0">
                <a:solidFill>
                  <a:srgbClr val="FF0000"/>
                </a:solidFill>
              </a:rPr>
              <a:t>Continuación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AB4A940-3EC8-44C1-A328-9119F1B5F612}"/>
              </a:ext>
            </a:extLst>
          </p:cNvPr>
          <p:cNvSpPr txBox="1"/>
          <p:nvPr/>
        </p:nvSpPr>
        <p:spPr>
          <a:xfrm>
            <a:off x="555940" y="1262518"/>
            <a:ext cx="325405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   </a:t>
            </a:r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Independiente o Individual</a:t>
            </a:r>
          </a:p>
          <a:p>
            <a:pPr algn="ctr"/>
            <a:r>
              <a:rPr lang="en-US" sz="2000" b="1" dirty="0"/>
              <a:t>En </a:t>
            </a:r>
            <a:r>
              <a:rPr lang="en-US" sz="2000" b="1" dirty="0" err="1"/>
              <a:t>voz</a:t>
            </a:r>
            <a:r>
              <a:rPr lang="en-US" sz="2000" b="1" dirty="0"/>
              <a:t> </a:t>
            </a:r>
            <a:r>
              <a:rPr lang="en-US" sz="2000" b="1" dirty="0" err="1"/>
              <a:t>baja</a:t>
            </a:r>
            <a:r>
              <a:rPr lang="en-US" sz="2000" b="1" dirty="0"/>
              <a:t> o en </a:t>
            </a:r>
            <a:r>
              <a:rPr lang="en-US" sz="2000" b="1" dirty="0" err="1"/>
              <a:t>silencio</a:t>
            </a:r>
            <a:endParaRPr lang="en-US" sz="2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B173DB-7654-4FDF-B9AA-F030A2B18652}"/>
              </a:ext>
            </a:extLst>
          </p:cNvPr>
          <p:cNvSpPr txBox="1"/>
          <p:nvPr/>
        </p:nvSpPr>
        <p:spPr>
          <a:xfrm>
            <a:off x="660400" y="3147745"/>
            <a:ext cx="31495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en </a:t>
            </a:r>
            <a:r>
              <a:rPr lang="en-US" sz="2400" b="1" dirty="0" err="1">
                <a:solidFill>
                  <a:srgbClr val="FF0000"/>
                </a:solidFill>
              </a:rPr>
              <a:t>episodios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b="1" dirty="0" err="1"/>
              <a:t>Cuando</a:t>
            </a:r>
            <a:r>
              <a:rPr lang="en-US" b="1" dirty="0"/>
              <a:t> la </a:t>
            </a:r>
            <a:r>
              <a:rPr lang="en-US" b="1" dirty="0" err="1"/>
              <a:t>lectura</a:t>
            </a:r>
            <a:r>
              <a:rPr lang="en-US" b="1" dirty="0"/>
              <a:t> es </a:t>
            </a:r>
            <a:r>
              <a:rPr lang="en-US" b="1" dirty="0" err="1"/>
              <a:t>muy</a:t>
            </a:r>
            <a:r>
              <a:rPr lang="en-US" b="1" dirty="0"/>
              <a:t> </a:t>
            </a:r>
            <a:r>
              <a:rPr lang="en-US" b="1" dirty="0" err="1"/>
              <a:t>larga</a:t>
            </a:r>
            <a:r>
              <a:rPr lang="en-US" b="1" dirty="0"/>
              <a:t> se </a:t>
            </a:r>
            <a:r>
              <a:rPr lang="en-US" b="1" dirty="0" err="1"/>
              <a:t>deja</a:t>
            </a:r>
            <a:r>
              <a:rPr lang="en-US" b="1" dirty="0"/>
              <a:t> la </a:t>
            </a:r>
            <a:r>
              <a:rPr lang="en-US" b="1" dirty="0" err="1"/>
              <a:t>continuidad</a:t>
            </a:r>
            <a:r>
              <a:rPr lang="en-US" b="1" dirty="0"/>
              <a:t> para </a:t>
            </a:r>
            <a:r>
              <a:rPr lang="en-US" b="1" dirty="0" err="1"/>
              <a:t>otro</a:t>
            </a:r>
            <a:r>
              <a:rPr lang="en-US" b="1" dirty="0"/>
              <a:t> </a:t>
            </a:r>
            <a:r>
              <a:rPr lang="en-US" b="1" dirty="0" err="1"/>
              <a:t>momento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F0EBC2-7642-4A2C-951A-F9F5B699DB88}"/>
              </a:ext>
            </a:extLst>
          </p:cNvPr>
          <p:cNvSpPr txBox="1"/>
          <p:nvPr/>
        </p:nvSpPr>
        <p:spPr>
          <a:xfrm>
            <a:off x="762001" y="4953674"/>
            <a:ext cx="3047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</a:rPr>
              <a:t>Lectura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Interactiva</a:t>
            </a:r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s-PR" sz="2000" b="1" dirty="0"/>
              <a:t>Fortalece</a:t>
            </a:r>
            <a:r>
              <a:rPr lang="en-US" sz="2000" b="1" dirty="0"/>
              <a:t> la </a:t>
            </a:r>
            <a:r>
              <a:rPr lang="es-PR" sz="2000" b="1" dirty="0"/>
              <a:t>enseñanza</a:t>
            </a:r>
            <a:r>
              <a:rPr lang="en-US" sz="2000" b="1" dirty="0"/>
              <a:t> de la </a:t>
            </a:r>
            <a:r>
              <a:rPr lang="es-PR" sz="2000" b="1" dirty="0"/>
              <a:t>compresión</a:t>
            </a:r>
            <a:r>
              <a:rPr lang="en-US" sz="2000" b="1" dirty="0"/>
              <a:t> de lectura y la </a:t>
            </a:r>
            <a:r>
              <a:rPr lang="es-PR" sz="2000" b="1" dirty="0"/>
              <a:t>expresión</a:t>
            </a:r>
            <a:r>
              <a:rPr lang="en-US" sz="2000" b="1" dirty="0"/>
              <a:t> </a:t>
            </a:r>
            <a:r>
              <a:rPr lang="en-US" sz="2000" b="1" dirty="0" err="1"/>
              <a:t>escrita</a:t>
            </a:r>
            <a:endParaRPr lang="en-US" sz="2000" b="1" dirty="0"/>
          </a:p>
        </p:txBody>
      </p:sp>
      <p:pic>
        <p:nvPicPr>
          <p:cNvPr id="3074" name="Picture 2" descr="Había una vez">
            <a:extLst>
              <a:ext uri="{FF2B5EF4-FFF2-40B4-BE49-F238E27FC236}">
                <a16:creationId xmlns:a16="http://schemas.microsoft.com/office/drawing/2014/main" id="{F81CB0BD-7104-472D-9DAD-66CA1C9B6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1683771"/>
            <a:ext cx="4059671" cy="375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379596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240918-5B51-46BD-B76A-0B04E7778AAF}"/>
              </a:ext>
            </a:extLst>
          </p:cNvPr>
          <p:cNvSpPr txBox="1"/>
          <p:nvPr/>
        </p:nvSpPr>
        <p:spPr>
          <a:xfrm>
            <a:off x="1238250" y="200025"/>
            <a:ext cx="10125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err="1"/>
              <a:t>Momentos</a:t>
            </a:r>
            <a:r>
              <a:rPr lang="en-US" sz="2400" b="1" u="sng" dirty="0"/>
              <a:t> de la </a:t>
            </a:r>
            <a:r>
              <a:rPr lang="en-US" sz="2400" b="1" u="sng" dirty="0" err="1"/>
              <a:t>lectura</a:t>
            </a:r>
            <a:endParaRPr lang="en-US" sz="2400" b="1" u="sng" dirty="0"/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A1DC81-718E-4454-AD40-FFE109DCE0DF}"/>
              </a:ext>
            </a:extLst>
          </p:cNvPr>
          <p:cNvSpPr/>
          <p:nvPr/>
        </p:nvSpPr>
        <p:spPr>
          <a:xfrm>
            <a:off x="514350" y="733425"/>
            <a:ext cx="4638675" cy="25431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020910-B657-44B3-B841-321A14136C0E}"/>
              </a:ext>
            </a:extLst>
          </p:cNvPr>
          <p:cNvSpPr txBox="1"/>
          <p:nvPr/>
        </p:nvSpPr>
        <p:spPr>
          <a:xfrm>
            <a:off x="828675" y="838200"/>
            <a:ext cx="373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Antes de leer</a:t>
            </a:r>
            <a:r>
              <a:rPr lang="en-US" b="1" dirty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</a:rPr>
              <a:t>Iniciar</a:t>
            </a:r>
            <a:r>
              <a:rPr lang="en-US" sz="2000" b="1" dirty="0">
                <a:solidFill>
                  <a:srgbClr val="FF0000"/>
                </a:solidFill>
              </a:rPr>
              <a:t> la </a:t>
            </a:r>
            <a:r>
              <a:rPr lang="en-US" sz="2000" b="1" dirty="0" err="1">
                <a:solidFill>
                  <a:srgbClr val="FF0000"/>
                </a:solidFill>
              </a:rPr>
              <a:t>lectura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</a:rPr>
              <a:t>Dar a </a:t>
            </a:r>
            <a:r>
              <a:rPr lang="en-US" sz="2000" b="1" dirty="0" err="1">
                <a:solidFill>
                  <a:srgbClr val="FF0000"/>
                </a:solidFill>
              </a:rPr>
              <a:t>conocer</a:t>
            </a:r>
            <a:r>
              <a:rPr lang="en-US" sz="2000" b="1" dirty="0">
                <a:solidFill>
                  <a:srgbClr val="FF0000"/>
                </a:solidFill>
              </a:rPr>
              <a:t> el </a:t>
            </a:r>
            <a:r>
              <a:rPr lang="es-PR" sz="2000" b="1" dirty="0">
                <a:solidFill>
                  <a:srgbClr val="FF0000"/>
                </a:solidFill>
              </a:rPr>
              <a:t>propósito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</a:rPr>
              <a:t>Formular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predicciones</a:t>
            </a:r>
            <a:endParaRPr lang="en-US" sz="20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</a:rPr>
              <a:t>Activar</a:t>
            </a:r>
            <a:r>
              <a:rPr lang="en-US" sz="2000" b="1" dirty="0">
                <a:solidFill>
                  <a:srgbClr val="FF0000"/>
                </a:solidFill>
              </a:rPr>
              <a:t> los </a:t>
            </a:r>
            <a:r>
              <a:rPr lang="en-US" sz="2000" b="1" dirty="0" err="1">
                <a:solidFill>
                  <a:srgbClr val="FF0000"/>
                </a:solidFill>
              </a:rPr>
              <a:t>conocimientos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previos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relativos</a:t>
            </a:r>
            <a:r>
              <a:rPr lang="en-US" sz="2000" b="1" dirty="0">
                <a:solidFill>
                  <a:srgbClr val="FF0000"/>
                </a:solidFill>
              </a:rPr>
              <a:t> al </a:t>
            </a:r>
            <a:r>
              <a:rPr lang="en-US" sz="2000" b="1" dirty="0" err="1">
                <a:solidFill>
                  <a:srgbClr val="FF0000"/>
                </a:solidFill>
              </a:rPr>
              <a:t>tema</a:t>
            </a:r>
            <a:endParaRPr lang="en-US" sz="2000" b="1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</a:rPr>
              <a:t>Conocer</a:t>
            </a:r>
            <a:r>
              <a:rPr lang="en-US" sz="2000" b="1" dirty="0">
                <a:solidFill>
                  <a:srgbClr val="FF0000"/>
                </a:solidFill>
              </a:rPr>
              <a:t> el </a:t>
            </a:r>
            <a:r>
              <a:rPr lang="en-US" sz="2000" b="1" dirty="0" err="1">
                <a:solidFill>
                  <a:srgbClr val="FF0000"/>
                </a:solidFill>
              </a:rPr>
              <a:t>vocabulario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DF68E6-5FD3-43E8-A2BA-4626BFFEBE11}"/>
              </a:ext>
            </a:extLst>
          </p:cNvPr>
          <p:cNvSpPr/>
          <p:nvPr/>
        </p:nvSpPr>
        <p:spPr>
          <a:xfrm>
            <a:off x="514350" y="3695700"/>
            <a:ext cx="4638675" cy="25431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367FA3-4C65-440C-BF29-05544B7CDB7E}"/>
              </a:ext>
            </a:extLst>
          </p:cNvPr>
          <p:cNvSpPr txBox="1"/>
          <p:nvPr/>
        </p:nvSpPr>
        <p:spPr>
          <a:xfrm>
            <a:off x="700087" y="3868995"/>
            <a:ext cx="4267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Durante la </a:t>
            </a:r>
            <a:r>
              <a:rPr lang="en-US" sz="2400" b="1" dirty="0" err="1"/>
              <a:t>lectura</a:t>
            </a:r>
            <a:r>
              <a:rPr lang="en-US" sz="2400" b="1" dirty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</a:rPr>
              <a:t>Hacer anticipaciones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</a:rPr>
              <a:t>Relacionar el texto escrito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</a:rPr>
              <a:t>Elaborar inferencias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rgbClr val="FF0000"/>
                </a:solidFill>
              </a:rPr>
              <a:t>Llevar a cabo la </a:t>
            </a:r>
            <a:r>
              <a:rPr lang="es-PR" sz="2000" b="1" dirty="0">
                <a:solidFill>
                  <a:srgbClr val="FF0000"/>
                </a:solidFill>
              </a:rPr>
              <a:t>confirmación</a:t>
            </a:r>
            <a:r>
              <a:rPr lang="en-US" sz="2000" b="1" dirty="0">
                <a:solidFill>
                  <a:srgbClr val="FF0000"/>
                </a:solidFill>
              </a:rPr>
              <a:t> y </a:t>
            </a:r>
            <a:r>
              <a:rPr lang="es-PR" sz="2000" b="1" dirty="0">
                <a:solidFill>
                  <a:srgbClr val="FF0000"/>
                </a:solidFill>
              </a:rPr>
              <a:t>autocorrección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AE24F7-EE62-40D8-8AF6-C1DFA5B008A6}"/>
              </a:ext>
            </a:extLst>
          </p:cNvPr>
          <p:cNvSpPr/>
          <p:nvPr/>
        </p:nvSpPr>
        <p:spPr>
          <a:xfrm>
            <a:off x="6581775" y="1943100"/>
            <a:ext cx="4638675" cy="275748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819121D-2FE4-4EFE-B22B-BA1DA8FED9F5}"/>
              </a:ext>
            </a:extLst>
          </p:cNvPr>
          <p:cNvSpPr txBox="1"/>
          <p:nvPr/>
        </p:nvSpPr>
        <p:spPr>
          <a:xfrm>
            <a:off x="6848474" y="1992362"/>
            <a:ext cx="41052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R" sz="2400" b="1" dirty="0"/>
              <a:t>Después</a:t>
            </a:r>
            <a:r>
              <a:rPr lang="en-US" sz="2400" b="1" dirty="0"/>
              <a:t> de leer: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R" sz="2000" b="1" dirty="0">
                <a:solidFill>
                  <a:srgbClr val="FF0000"/>
                </a:solidFill>
              </a:rPr>
              <a:t>Comprensión</a:t>
            </a:r>
            <a:r>
              <a:rPr lang="en-US" sz="2000" b="1" dirty="0">
                <a:solidFill>
                  <a:srgbClr val="FF0000"/>
                </a:solidFill>
              </a:rPr>
              <a:t> global y </a:t>
            </a:r>
            <a:r>
              <a:rPr lang="es-PR" sz="2000" b="1" dirty="0">
                <a:solidFill>
                  <a:srgbClr val="FF0000"/>
                </a:solidFill>
              </a:rPr>
              <a:t>específicos</a:t>
            </a:r>
            <a:r>
              <a:rPr lang="en-US" sz="2000" b="1" dirty="0">
                <a:solidFill>
                  <a:srgbClr val="FF0000"/>
                </a:solidFill>
              </a:rPr>
              <a:t> de </a:t>
            </a:r>
            <a:r>
              <a:rPr lang="en-US" sz="2000" b="1" dirty="0" err="1">
                <a:solidFill>
                  <a:srgbClr val="FF0000"/>
                </a:solidFill>
              </a:rPr>
              <a:t>fragmentos</a:t>
            </a:r>
            <a:r>
              <a:rPr lang="en-US" sz="2000" b="1" dirty="0">
                <a:solidFill>
                  <a:srgbClr val="FF0000"/>
                </a:solidFill>
              </a:rPr>
              <a:t> o </a:t>
            </a:r>
            <a:r>
              <a:rPr lang="en-US" sz="2000" b="1" dirty="0" err="1">
                <a:solidFill>
                  <a:srgbClr val="FF0000"/>
                </a:solidFill>
              </a:rPr>
              <a:t>tema</a:t>
            </a:r>
            <a:r>
              <a:rPr lang="en-US" sz="2000" b="1" dirty="0">
                <a:solidFill>
                  <a:srgbClr val="FF0000"/>
                </a:solidFill>
              </a:rPr>
              <a:t> del </a:t>
            </a:r>
            <a:r>
              <a:rPr lang="en-US" sz="2000" b="1" dirty="0" err="1">
                <a:solidFill>
                  <a:srgbClr val="FF0000"/>
                </a:solidFill>
              </a:rPr>
              <a:t>texto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 err="1">
                <a:solidFill>
                  <a:srgbClr val="FF0000"/>
                </a:solidFill>
              </a:rPr>
              <a:t>Inferencias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R" sz="2000" b="1" dirty="0">
                <a:solidFill>
                  <a:srgbClr val="FF0000"/>
                </a:solidFill>
              </a:rPr>
              <a:t>Recapitulación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R" sz="2000" b="1" dirty="0">
                <a:solidFill>
                  <a:srgbClr val="FF0000"/>
                </a:solidFill>
              </a:rPr>
              <a:t>Reconstrucción</a:t>
            </a:r>
            <a:r>
              <a:rPr lang="en-US" sz="2000" b="1" dirty="0">
                <a:solidFill>
                  <a:srgbClr val="FF0000"/>
                </a:solidFill>
              </a:rPr>
              <a:t> de </a:t>
            </a:r>
            <a:r>
              <a:rPr lang="en-US" sz="2000" b="1" dirty="0" err="1">
                <a:solidFill>
                  <a:srgbClr val="FF0000"/>
                </a:solidFill>
              </a:rPr>
              <a:t>contenido</a:t>
            </a:r>
            <a:endParaRPr lang="en-US" sz="2000" b="1" dirty="0">
              <a:solidFill>
                <a:srgbClr val="FF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R" sz="2000" b="1" dirty="0">
                <a:solidFill>
                  <a:srgbClr val="FF0000"/>
                </a:solidFill>
              </a:rPr>
              <a:t>Formulación</a:t>
            </a:r>
            <a:r>
              <a:rPr lang="en-US" sz="2000" b="1" dirty="0">
                <a:solidFill>
                  <a:srgbClr val="FF0000"/>
                </a:solidFill>
              </a:rPr>
              <a:t> de opiniones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s-PR" sz="2000" b="1" dirty="0">
                <a:solidFill>
                  <a:srgbClr val="FF0000"/>
                </a:solidFill>
              </a:rPr>
              <a:t>Construcción</a:t>
            </a:r>
            <a:r>
              <a:rPr lang="en-US" sz="2000" b="1" dirty="0">
                <a:solidFill>
                  <a:srgbClr val="FF0000"/>
                </a:solidFill>
              </a:rPr>
              <a:t> de </a:t>
            </a:r>
            <a:r>
              <a:rPr lang="en-US" sz="2000" b="1" dirty="0" err="1">
                <a:solidFill>
                  <a:srgbClr val="FF0000"/>
                </a:solidFill>
              </a:rPr>
              <a:t>textos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710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5CF884-DEA5-492C-96FD-8BA6C78598CC}"/>
              </a:ext>
            </a:extLst>
          </p:cNvPr>
          <p:cNvSpPr txBox="1"/>
          <p:nvPr/>
        </p:nvSpPr>
        <p:spPr>
          <a:xfrm>
            <a:off x="1019174" y="495299"/>
            <a:ext cx="1048702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“</a:t>
            </a:r>
            <a:r>
              <a:rPr lang="en-US" sz="4000" b="1" dirty="0" err="1">
                <a:solidFill>
                  <a:srgbClr val="FF0000"/>
                </a:solidFill>
              </a:rPr>
              <a:t>Lectura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Interactiva</a:t>
            </a:r>
            <a:r>
              <a:rPr lang="en-US" sz="4000" b="1" dirty="0">
                <a:solidFill>
                  <a:srgbClr val="FF0000"/>
                </a:solidFill>
              </a:rPr>
              <a:t>”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3600" b="1" dirty="0"/>
              <a:t>La </a:t>
            </a:r>
            <a:r>
              <a:rPr lang="en-US" sz="3600" b="1" dirty="0" err="1"/>
              <a:t>lectura</a:t>
            </a:r>
            <a:r>
              <a:rPr lang="en-US" sz="3600" b="1" dirty="0"/>
              <a:t> </a:t>
            </a:r>
            <a:r>
              <a:rPr lang="en-US" sz="3600" b="1" dirty="0" err="1"/>
              <a:t>interactiva</a:t>
            </a:r>
            <a:r>
              <a:rPr lang="en-US" sz="3600" b="1" dirty="0"/>
              <a:t> o </a:t>
            </a:r>
            <a:r>
              <a:rPr lang="es-PR" sz="3600" b="1" dirty="0"/>
              <a:t>dialógica</a:t>
            </a:r>
            <a:r>
              <a:rPr lang="en-US" sz="3600" b="1" dirty="0"/>
              <a:t> es una </a:t>
            </a:r>
            <a:r>
              <a:rPr lang="en-US" sz="3600" b="1" dirty="0" err="1"/>
              <a:t>propuesta</a:t>
            </a:r>
            <a:r>
              <a:rPr lang="en-US" sz="3600" b="1" dirty="0"/>
              <a:t> de </a:t>
            </a:r>
            <a:r>
              <a:rPr lang="es-PR" sz="3600" b="1" dirty="0"/>
              <a:t>enseñanza</a:t>
            </a:r>
            <a:r>
              <a:rPr lang="en-US" sz="3600" b="1" dirty="0"/>
              <a:t> de la </a:t>
            </a:r>
            <a:r>
              <a:rPr lang="es-PR" sz="3600" b="1" dirty="0"/>
              <a:t>comprensión</a:t>
            </a:r>
            <a:r>
              <a:rPr lang="en-US" sz="3600" b="1" dirty="0"/>
              <a:t> de la </a:t>
            </a:r>
            <a:r>
              <a:rPr lang="en-US" sz="3600" b="1" dirty="0" err="1"/>
              <a:t>lectura</a:t>
            </a:r>
            <a:r>
              <a:rPr lang="en-US" sz="3600" b="1" dirty="0"/>
              <a:t> y la </a:t>
            </a:r>
            <a:r>
              <a:rPr lang="es-PR" sz="3600" b="1" dirty="0"/>
              <a:t>expresión</a:t>
            </a:r>
            <a:r>
              <a:rPr lang="en-US" sz="3600" b="1" dirty="0"/>
              <a:t>. La </a:t>
            </a:r>
            <a:r>
              <a:rPr lang="en-US" sz="3600" b="1" dirty="0" err="1"/>
              <a:t>lectura</a:t>
            </a:r>
            <a:r>
              <a:rPr lang="en-US" sz="3600" b="1" dirty="0"/>
              <a:t> </a:t>
            </a:r>
            <a:r>
              <a:rPr lang="es-PR" sz="3600" b="1" dirty="0"/>
              <a:t>dialógica</a:t>
            </a:r>
            <a:r>
              <a:rPr lang="en-US" sz="3600" b="1" dirty="0"/>
              <a:t> es una </a:t>
            </a:r>
            <a:r>
              <a:rPr lang="es-PR" sz="3600" b="1" dirty="0"/>
              <a:t>metodología</a:t>
            </a:r>
            <a:r>
              <a:rPr lang="en-US" sz="3600" b="1" dirty="0"/>
              <a:t> que </a:t>
            </a:r>
            <a:r>
              <a:rPr lang="en-US" sz="3600" b="1" dirty="0" err="1"/>
              <a:t>usa</a:t>
            </a:r>
            <a:r>
              <a:rPr lang="en-US" sz="3600" b="1" dirty="0"/>
              <a:t> la </a:t>
            </a:r>
            <a:r>
              <a:rPr lang="en-US" sz="3600" b="1" dirty="0" err="1"/>
              <a:t>lectura</a:t>
            </a:r>
            <a:r>
              <a:rPr lang="en-US" sz="3600" b="1" dirty="0"/>
              <a:t> </a:t>
            </a:r>
            <a:r>
              <a:rPr lang="en-US" sz="3600" b="1" dirty="0" err="1"/>
              <a:t>interactiva</a:t>
            </a:r>
            <a:r>
              <a:rPr lang="en-US" sz="3600" b="1" dirty="0"/>
              <a:t>.</a:t>
            </a:r>
          </a:p>
        </p:txBody>
      </p:sp>
      <p:pic>
        <p:nvPicPr>
          <p:cNvPr id="4098" name="Picture 2" descr="Sección 619 y educación especial preescolar gratuita">
            <a:extLst>
              <a:ext uri="{FF2B5EF4-FFF2-40B4-BE49-F238E27FC236}">
                <a16:creationId xmlns:a16="http://schemas.microsoft.com/office/drawing/2014/main" id="{88F7F751-33A1-4ADA-A469-CAB7E942B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6" y="3981450"/>
            <a:ext cx="3819524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708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F552A4A7-77EE-449D-9A64-7735CCC1456E}"/>
              </a:ext>
            </a:extLst>
          </p:cNvPr>
          <p:cNvSpPr/>
          <p:nvPr/>
        </p:nvSpPr>
        <p:spPr>
          <a:xfrm>
            <a:off x="3600450" y="1905000"/>
            <a:ext cx="4533900" cy="2714625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18F6FB-B3FE-43CB-BD19-6E067CDD5DF6}"/>
              </a:ext>
            </a:extLst>
          </p:cNvPr>
          <p:cNvSpPr txBox="1"/>
          <p:nvPr/>
        </p:nvSpPr>
        <p:spPr>
          <a:xfrm>
            <a:off x="4505325" y="2371725"/>
            <a:ext cx="27241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</a:rPr>
              <a:t>Beneficios</a:t>
            </a:r>
            <a:r>
              <a:rPr lang="en-US" sz="3600" b="1" dirty="0">
                <a:solidFill>
                  <a:srgbClr val="FF0000"/>
                </a:solidFill>
              </a:rPr>
              <a:t> de la </a:t>
            </a:r>
            <a:r>
              <a:rPr lang="en-US" sz="3600" b="1" dirty="0" err="1">
                <a:solidFill>
                  <a:srgbClr val="FF0000"/>
                </a:solidFill>
              </a:rPr>
              <a:t>lectura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interactiva</a:t>
            </a:r>
            <a:endParaRPr lang="en-US" sz="3600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0A5FE2-9836-46BA-826F-DCF946DCC1FE}"/>
              </a:ext>
            </a:extLst>
          </p:cNvPr>
          <p:cNvCxnSpPr>
            <a:cxnSpLocks/>
          </p:cNvCxnSpPr>
          <p:nvPr/>
        </p:nvCxnSpPr>
        <p:spPr>
          <a:xfrm flipH="1" flipV="1">
            <a:off x="2771774" y="1706612"/>
            <a:ext cx="1162051" cy="77941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6E999E4-9371-4D80-898C-4FBDE266E6C8}"/>
              </a:ext>
            </a:extLst>
          </p:cNvPr>
          <p:cNvCxnSpPr>
            <a:cxnSpLocks/>
          </p:cNvCxnSpPr>
          <p:nvPr/>
        </p:nvCxnSpPr>
        <p:spPr>
          <a:xfrm flipV="1">
            <a:off x="7480697" y="1269400"/>
            <a:ext cx="1351358" cy="9023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59883AA-CBA5-4D26-AA19-C7A5A996F38A}"/>
              </a:ext>
            </a:extLst>
          </p:cNvPr>
          <p:cNvCxnSpPr>
            <a:cxnSpLocks/>
          </p:cNvCxnSpPr>
          <p:nvPr/>
        </p:nvCxnSpPr>
        <p:spPr>
          <a:xfrm>
            <a:off x="7480697" y="4267200"/>
            <a:ext cx="1196578" cy="7143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088FF14-2D55-42CB-B97C-5E8A7291099A}"/>
              </a:ext>
            </a:extLst>
          </p:cNvPr>
          <p:cNvCxnSpPr>
            <a:cxnSpLocks/>
          </p:cNvCxnSpPr>
          <p:nvPr/>
        </p:nvCxnSpPr>
        <p:spPr>
          <a:xfrm flipH="1">
            <a:off x="2670571" y="4126051"/>
            <a:ext cx="1263257" cy="78884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4527E944-381D-4466-BCBB-8CBB2361DC60}"/>
              </a:ext>
            </a:extLst>
          </p:cNvPr>
          <p:cNvSpPr txBox="1"/>
          <p:nvPr/>
        </p:nvSpPr>
        <p:spPr>
          <a:xfrm>
            <a:off x="290513" y="299800"/>
            <a:ext cx="2857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Desarrollo del </a:t>
            </a:r>
            <a:r>
              <a:rPr lang="en-US" b="1" dirty="0" err="1">
                <a:solidFill>
                  <a:srgbClr val="FF0000"/>
                </a:solidFill>
              </a:rPr>
              <a:t>lenguaje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r>
              <a:rPr lang="en-US" b="1" dirty="0"/>
              <a:t>la </a:t>
            </a:r>
            <a:r>
              <a:rPr lang="es-PR" b="1" dirty="0"/>
              <a:t>practica</a:t>
            </a:r>
            <a:r>
              <a:rPr lang="en-US" b="1" dirty="0"/>
              <a:t> de la </a:t>
            </a:r>
            <a:r>
              <a:rPr lang="en-US" b="1" dirty="0" err="1"/>
              <a:t>lectura</a:t>
            </a:r>
            <a:r>
              <a:rPr lang="en-US" b="1" dirty="0"/>
              <a:t> </a:t>
            </a:r>
            <a:r>
              <a:rPr lang="es-PR" b="1" dirty="0"/>
              <a:t>dialógica</a:t>
            </a:r>
            <a:r>
              <a:rPr lang="en-US" b="1" dirty="0"/>
              <a:t>, </a:t>
            </a:r>
            <a:r>
              <a:rPr lang="en-US" b="1" dirty="0" err="1"/>
              <a:t>mejora</a:t>
            </a:r>
            <a:r>
              <a:rPr lang="en-US" b="1" dirty="0"/>
              <a:t> </a:t>
            </a:r>
            <a:r>
              <a:rPr lang="en-US" b="1" dirty="0" err="1"/>
              <a:t>todas</a:t>
            </a:r>
            <a:r>
              <a:rPr lang="en-US" b="1" dirty="0"/>
              <a:t> las </a:t>
            </a:r>
            <a:r>
              <a:rPr lang="es-PR" b="1" dirty="0"/>
              <a:t>métricas</a:t>
            </a:r>
            <a:r>
              <a:rPr lang="en-US" b="1" dirty="0"/>
              <a:t> en el </a:t>
            </a:r>
            <a:r>
              <a:rPr lang="en-US" b="1" dirty="0" err="1"/>
              <a:t>desarrollo</a:t>
            </a:r>
            <a:r>
              <a:rPr lang="en-US" b="1" dirty="0"/>
              <a:t> del </a:t>
            </a:r>
            <a:r>
              <a:rPr lang="en-US" b="1" dirty="0" err="1"/>
              <a:t>lenguaje</a:t>
            </a:r>
            <a:r>
              <a:rPr lang="en-US" b="1" dirty="0"/>
              <a:t> </a:t>
            </a:r>
            <a:r>
              <a:rPr lang="en-US" b="1" dirty="0" err="1"/>
              <a:t>como</a:t>
            </a:r>
            <a:r>
              <a:rPr lang="en-US" b="1" dirty="0"/>
              <a:t>; </a:t>
            </a:r>
            <a:r>
              <a:rPr lang="en-US" b="1" dirty="0" err="1"/>
              <a:t>vocabulario</a:t>
            </a:r>
            <a:r>
              <a:rPr lang="en-US" b="1" dirty="0"/>
              <a:t>, </a:t>
            </a:r>
            <a:r>
              <a:rPr lang="es-PR" b="1" dirty="0"/>
              <a:t>conciencia</a:t>
            </a:r>
            <a:r>
              <a:rPr lang="en-US" b="1" dirty="0"/>
              <a:t> </a:t>
            </a:r>
            <a:r>
              <a:rPr lang="es-PR" b="1" dirty="0"/>
              <a:t>sintaxica</a:t>
            </a:r>
            <a:r>
              <a:rPr lang="en-US" b="1" dirty="0"/>
              <a:t>, </a:t>
            </a:r>
            <a:r>
              <a:rPr lang="en-US" b="1" dirty="0" err="1"/>
              <a:t>conciencia</a:t>
            </a:r>
            <a:r>
              <a:rPr lang="en-US" b="1" dirty="0"/>
              <a:t> </a:t>
            </a:r>
            <a:r>
              <a:rPr lang="es-PR" b="1" dirty="0"/>
              <a:t>semántica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9A2FD2A-395A-4FC5-BB75-9E8F70F37AC2}"/>
              </a:ext>
            </a:extLst>
          </p:cNvPr>
          <p:cNvSpPr txBox="1"/>
          <p:nvPr/>
        </p:nvSpPr>
        <p:spPr>
          <a:xfrm>
            <a:off x="8908257" y="340400"/>
            <a:ext cx="303847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R" b="1" dirty="0">
                <a:solidFill>
                  <a:srgbClr val="FF0000"/>
                </a:solidFill>
              </a:rPr>
              <a:t>Comprensión</a:t>
            </a:r>
            <a:r>
              <a:rPr lang="en-US" b="1" dirty="0">
                <a:solidFill>
                  <a:srgbClr val="FF0000"/>
                </a:solidFill>
              </a:rPr>
              <a:t> Lectora:</a:t>
            </a:r>
          </a:p>
          <a:p>
            <a:r>
              <a:rPr lang="en-US" b="1" dirty="0"/>
              <a:t>Es cuando los </a:t>
            </a:r>
            <a:r>
              <a:rPr lang="es-PR" b="1" dirty="0"/>
              <a:t>niños</a:t>
            </a:r>
            <a:r>
              <a:rPr lang="en-US" b="1" dirty="0"/>
              <a:t> se involucran en discusiones en </a:t>
            </a:r>
            <a:r>
              <a:rPr lang="en-US" b="1" dirty="0" err="1"/>
              <a:t>grupos</a:t>
            </a:r>
            <a:r>
              <a:rPr lang="en-US" b="1" dirty="0"/>
              <a:t> </a:t>
            </a:r>
            <a:r>
              <a:rPr lang="es-PR" b="1" dirty="0"/>
              <a:t>pequeños</a:t>
            </a:r>
            <a:r>
              <a:rPr lang="en-US" b="1" dirty="0"/>
              <a:t>, tienen mas oportunidades de hablar, interactuar e intercambiar puntos de vista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59C2611-8DF0-43C5-B136-A8D76883C59F}"/>
              </a:ext>
            </a:extLst>
          </p:cNvPr>
          <p:cNvSpPr txBox="1"/>
          <p:nvPr/>
        </p:nvSpPr>
        <p:spPr>
          <a:xfrm>
            <a:off x="454822" y="4458564"/>
            <a:ext cx="24479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Fomento</a:t>
            </a:r>
            <a:r>
              <a:rPr lang="en-US" b="1" dirty="0">
                <a:solidFill>
                  <a:srgbClr val="FF0000"/>
                </a:solidFill>
              </a:rPr>
              <a:t> Lector:</a:t>
            </a:r>
          </a:p>
          <a:p>
            <a:r>
              <a:rPr lang="en-US" b="1" dirty="0"/>
              <a:t>Genera </a:t>
            </a:r>
            <a:r>
              <a:rPr lang="es-PR" b="1" dirty="0"/>
              <a:t>mayores</a:t>
            </a:r>
            <a:r>
              <a:rPr lang="en-US" b="1" dirty="0"/>
              <a:t> </a:t>
            </a:r>
            <a:r>
              <a:rPr lang="en-US" b="1" dirty="0" err="1"/>
              <a:t>actitudes</a:t>
            </a:r>
            <a:r>
              <a:rPr lang="en-US" b="1" dirty="0"/>
              <a:t> </a:t>
            </a:r>
            <a:r>
              <a:rPr lang="en-US" b="1" dirty="0" err="1"/>
              <a:t>positivas</a:t>
            </a:r>
            <a:r>
              <a:rPr lang="en-US" b="1" dirty="0"/>
              <a:t> </a:t>
            </a:r>
            <a:r>
              <a:rPr lang="en-US" b="1" dirty="0" err="1"/>
              <a:t>respecto</a:t>
            </a:r>
            <a:r>
              <a:rPr lang="en-US" b="1" dirty="0"/>
              <a:t> a la </a:t>
            </a:r>
            <a:r>
              <a:rPr lang="en-US" b="1" dirty="0" err="1"/>
              <a:t>lectura</a:t>
            </a:r>
            <a:r>
              <a:rPr lang="en-US" b="1" dirty="0"/>
              <a:t> y este </a:t>
            </a:r>
            <a:r>
              <a:rPr lang="en-US" b="1" dirty="0" err="1"/>
              <a:t>hecho</a:t>
            </a:r>
            <a:r>
              <a:rPr lang="en-US" b="1" dirty="0"/>
              <a:t> es clave para </a:t>
            </a:r>
            <a:r>
              <a:rPr lang="en-US" b="1" dirty="0" err="1"/>
              <a:t>generar</a:t>
            </a:r>
            <a:r>
              <a:rPr lang="en-US" b="1" dirty="0"/>
              <a:t> </a:t>
            </a:r>
            <a:r>
              <a:rPr lang="en-US" b="1" dirty="0" err="1"/>
              <a:t>futuros</a:t>
            </a:r>
            <a:r>
              <a:rPr lang="en-US" b="1" dirty="0"/>
              <a:t> </a:t>
            </a:r>
            <a:r>
              <a:rPr lang="en-US" b="1" dirty="0" err="1"/>
              <a:t>lectores</a:t>
            </a:r>
            <a:r>
              <a:rPr lang="en-US" b="1" dirty="0"/>
              <a:t>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1C92B74-A573-4640-8D2A-8D2D02381590}"/>
              </a:ext>
            </a:extLst>
          </p:cNvPr>
          <p:cNvSpPr txBox="1"/>
          <p:nvPr/>
        </p:nvSpPr>
        <p:spPr>
          <a:xfrm>
            <a:off x="8963026" y="4458563"/>
            <a:ext cx="252412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Otros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beneficios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r>
              <a:rPr lang="en-US" b="1" dirty="0"/>
              <a:t>*</a:t>
            </a:r>
            <a:r>
              <a:rPr lang="en-US" b="1" dirty="0" err="1"/>
              <a:t>Aumenta</a:t>
            </a:r>
            <a:r>
              <a:rPr lang="en-US" b="1" dirty="0"/>
              <a:t> la </a:t>
            </a:r>
            <a:r>
              <a:rPr lang="es-PR" b="1" dirty="0"/>
              <a:t>atención</a:t>
            </a:r>
          </a:p>
          <a:p>
            <a:r>
              <a:rPr lang="en-US" b="1" dirty="0"/>
              <a:t>de los </a:t>
            </a:r>
            <a:r>
              <a:rPr lang="es-PR" b="1" dirty="0"/>
              <a:t>niños</a:t>
            </a:r>
          </a:p>
          <a:p>
            <a:r>
              <a:rPr lang="en-US" b="1" dirty="0"/>
              <a:t>*La </a:t>
            </a:r>
            <a:r>
              <a:rPr lang="en-US" b="1" dirty="0" err="1"/>
              <a:t>capacidad</a:t>
            </a:r>
            <a:r>
              <a:rPr lang="en-US" b="1" dirty="0"/>
              <a:t> de </a:t>
            </a:r>
            <a:r>
              <a:rPr lang="en-US" b="1" dirty="0" err="1"/>
              <a:t>memoria</a:t>
            </a:r>
            <a:endParaRPr lang="en-US" b="1" dirty="0"/>
          </a:p>
          <a:p>
            <a:r>
              <a:rPr lang="en-US" b="1" dirty="0"/>
              <a:t>*</a:t>
            </a:r>
            <a:r>
              <a:rPr lang="en-US" b="1" dirty="0" err="1"/>
              <a:t>Fomenta</a:t>
            </a:r>
            <a:r>
              <a:rPr lang="en-US" b="1" dirty="0"/>
              <a:t> el </a:t>
            </a:r>
            <a:r>
              <a:rPr lang="en-US" b="1" dirty="0" err="1"/>
              <a:t>pensamiento</a:t>
            </a:r>
            <a:r>
              <a:rPr lang="en-US" b="1" dirty="0"/>
              <a:t> </a:t>
            </a:r>
            <a:r>
              <a:rPr lang="en-US" b="1" dirty="0" err="1"/>
              <a:t>divergente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91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1092</Words>
  <Application>Microsoft Office PowerPoint</Application>
  <PresentationFormat>Widescreen</PresentationFormat>
  <Paragraphs>119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ypwcurriculum</dc:creator>
  <cp:lastModifiedBy>Ramon Aguirre</cp:lastModifiedBy>
  <cp:revision>15</cp:revision>
  <dcterms:created xsi:type="dcterms:W3CDTF">2020-08-17T05:14:13Z</dcterms:created>
  <dcterms:modified xsi:type="dcterms:W3CDTF">2020-09-24T18:13:15Z</dcterms:modified>
</cp:coreProperties>
</file>