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  <p:sldMasterId id="2147483681" r:id="rId2"/>
    <p:sldMasterId id="2147483694" r:id="rId3"/>
    <p:sldMasterId id="2147483708" r:id="rId4"/>
  </p:sldMasterIdLst>
  <p:notesMasterIdLst>
    <p:notesMasterId r:id="rId30"/>
  </p:notesMasterIdLst>
  <p:sldIdLst>
    <p:sldId id="284" r:id="rId5"/>
    <p:sldId id="260" r:id="rId6"/>
    <p:sldId id="261" r:id="rId7"/>
    <p:sldId id="275" r:id="rId8"/>
    <p:sldId id="294" r:id="rId9"/>
    <p:sldId id="276" r:id="rId10"/>
    <p:sldId id="292" r:id="rId11"/>
    <p:sldId id="278" r:id="rId12"/>
    <p:sldId id="293" r:id="rId13"/>
    <p:sldId id="295" r:id="rId14"/>
    <p:sldId id="277" r:id="rId15"/>
    <p:sldId id="266" r:id="rId16"/>
    <p:sldId id="287" r:id="rId17"/>
    <p:sldId id="286" r:id="rId18"/>
    <p:sldId id="285" r:id="rId19"/>
    <p:sldId id="288" r:id="rId20"/>
    <p:sldId id="269" r:id="rId21"/>
    <p:sldId id="270" r:id="rId22"/>
    <p:sldId id="271" r:id="rId23"/>
    <p:sldId id="272" r:id="rId24"/>
    <p:sldId id="289" r:id="rId25"/>
    <p:sldId id="296" r:id="rId26"/>
    <p:sldId id="273" r:id="rId27"/>
    <p:sldId id="290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Notari Syverson" initials="" lastIdx="2" clrIdx="0"/>
  <p:cmAuthor id="1" name="C. Arnold" initials="CA" lastIdx="1" clrIdx="1"/>
  <p:cmAuthor id="2" name="Tamarack O'Donnell" initials="" lastIdx="4" clrIdx="2"/>
  <p:cmAuthor id="3" name="Crista" initials="CS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A4F"/>
    <a:srgbClr val="C4D058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8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5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C0D3-994A-2542-ACE1-95EA429348E2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4B274-D521-DE45-B39F-560E159E3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3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95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en-US" sz="900" dirty="0" smtClean="0"/>
              <a:t>Help children self monitor during transitions.</a:t>
            </a:r>
            <a:endParaRPr lang="en-US" sz="9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35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lang="en-US" sz="900" dirty="0" smtClean="0"/>
              <a:t>Bubbles= </a:t>
            </a:r>
            <a:r>
              <a:rPr lang="en-US" sz="900" dirty="0" err="1" smtClean="0"/>
              <a:t>burbujas</a:t>
            </a:r>
            <a:endParaRPr lang="en-US" sz="9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35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endParaRPr lang="en-US" sz="9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35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52" indent="-285712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49" indent="-22857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99989" indent="-22857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28" indent="-22857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267" indent="-228570" defTabSz="457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408" indent="-228570" defTabSz="457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547" indent="-228570" defTabSz="457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686" indent="-228570" defTabSz="4571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174C1F6E-87DB-4223-9745-AFF768F9451D}" type="slidenum">
              <a:rPr lang="en-US" smtClean="0"/>
              <a:pPr eaLnBrk="1" hangingPunct="1">
                <a:defRPr/>
              </a:pPr>
              <a:t>17</a:t>
            </a:fld>
            <a:endParaRPr lang="en-US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Verdana" pitchFamily="34" charset="0"/>
              </a:rPr>
              <a:t>How is the environment going to help the transition?       </a:t>
            </a:r>
            <a:endParaRPr lang="es-E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¿Cómo va a ayudar el medio ambiente a la transición?</a:t>
            </a:r>
          </a:p>
          <a:p>
            <a:endParaRPr lang="en-US" dirty="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is the adaptation shown here? 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¿Cuál es la adaptación mostrada aquí?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4B274-D521-DE45-B39F-560E159E33F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0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hlink"/>
              </a:buClr>
              <a:buFont typeface="Wingdings" pitchFamily="2" charset="2"/>
              <a:buNone/>
            </a:pPr>
            <a:endParaRPr lang="en-US" sz="9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35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88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88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9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92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88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88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buFont typeface="Wingdings" pitchFamily="2" charset="2"/>
              <a:buNone/>
            </a:pPr>
            <a:r>
              <a:rPr lang="en-US" sz="1000" dirty="0" smtClean="0"/>
              <a:t>How can</a:t>
            </a:r>
            <a:r>
              <a:rPr lang="en-US" sz="1000" baseline="0" dirty="0" smtClean="0"/>
              <a:t> you engage children? 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¿Cómo puedes engendrar niños?</a:t>
            </a: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59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buFont typeface="Wingdings" pitchFamily="2" charset="2"/>
              <a:buNone/>
            </a:pPr>
            <a:r>
              <a:rPr lang="en-US" sz="1000" dirty="0" smtClean="0"/>
              <a:t>How can</a:t>
            </a:r>
            <a:r>
              <a:rPr lang="en-US" sz="1000" baseline="0" dirty="0" smtClean="0"/>
              <a:t> you engage children? 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¿Cómo puedes engendrar a los niños?</a:t>
            </a: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59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buFont typeface="Wingdings" pitchFamily="2" charset="2"/>
              <a:buNone/>
            </a:pPr>
            <a:r>
              <a:rPr lang="en-US" sz="1000" dirty="0" smtClean="0"/>
              <a:t>How can</a:t>
            </a:r>
            <a:r>
              <a:rPr lang="en-US" sz="1000" baseline="0" dirty="0" smtClean="0"/>
              <a:t> you engage children? 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¿Cómo puedes engendrar a los niños?</a:t>
            </a: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59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31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077890" y="2671026"/>
            <a:ext cx="5913710" cy="15625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95170" y="2725320"/>
            <a:ext cx="5867400" cy="1447800"/>
          </a:xfrm>
          <a:prstGeom prst="rect">
            <a:avLst/>
          </a:prstGeom>
          <a:solidFill>
            <a:srgbClr val="0A47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68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63866" y="2711062"/>
            <a:ext cx="5978534" cy="1450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124201" y="2711062"/>
            <a:ext cx="5861065" cy="1450114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49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012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32546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8601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86970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47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9B7A-1E54-4C2F-B908-D09AB68E3C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DFF45-18E2-4406-96CA-C587C33C59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388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53967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83708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92323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18430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03143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08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61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09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8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61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48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6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7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29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07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2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06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69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10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61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090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81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61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486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68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7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29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07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06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6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91F1E-3650-EE49-A6CE-A43E76CE8050}" type="datetimeFigureOut">
              <a:rPr lang="en-US" smtClean="0"/>
              <a:pPr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718B-3E4D-D34D-96C6-5AC4A6DE61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5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5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5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HeadStartInclusion.or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HeadStartInclusion.or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946" y="4184465"/>
            <a:ext cx="2967410" cy="2599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88357" y="5443057"/>
            <a:ext cx="3059718" cy="1340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eveahClimbingStructure_cropped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15" y="5482458"/>
            <a:ext cx="1435608" cy="1210739"/>
          </a:xfrm>
          <a:prstGeom prst="rect">
            <a:avLst/>
          </a:prstGeom>
        </p:spPr>
      </p:pic>
      <p:pic>
        <p:nvPicPr>
          <p:cNvPr id="14" name="Picture 13" descr="MickeyasAnthonyDrawChalkCRP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" y="4279830"/>
            <a:ext cx="2827510" cy="2409233"/>
          </a:xfrm>
          <a:prstGeom prst="rect">
            <a:avLst/>
          </a:prstGeom>
        </p:spPr>
      </p:pic>
      <p:pic>
        <p:nvPicPr>
          <p:cNvPr id="15" name="Picture 14" descr="ChildMonkeyBarCROP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25" y="5482457"/>
            <a:ext cx="1417320" cy="1206439"/>
          </a:xfrm>
          <a:prstGeom prst="rect">
            <a:avLst/>
          </a:prstGeom>
        </p:spPr>
      </p:pic>
      <p:sp>
        <p:nvSpPr>
          <p:cNvPr id="11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manejando la clase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s-ES" sz="3600" dirty="0"/>
              <a:t>transiciones de clase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6532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Estrategias</a:t>
            </a:r>
            <a:r>
              <a:rPr lang="en-US" sz="2800" dirty="0"/>
              <a:t> que </a:t>
            </a:r>
            <a:r>
              <a:rPr lang="en-US" sz="2800" dirty="0" err="1"/>
              <a:t>apoyan</a:t>
            </a:r>
            <a:r>
              <a:rPr lang="en-US" sz="2800" dirty="0"/>
              <a:t> </a:t>
            </a:r>
            <a:r>
              <a:rPr lang="en-US" sz="2800" dirty="0" err="1"/>
              <a:t>transiciones</a:t>
            </a:r>
            <a:r>
              <a:rPr lang="en-US" sz="2800" dirty="0"/>
              <a:t> </a:t>
            </a:r>
            <a:r>
              <a:rPr lang="en-US" sz="2800" dirty="0" err="1"/>
              <a:t>suaves</a:t>
            </a:r>
            <a:r>
              <a:rPr lang="en-US" sz="2800" dirty="0"/>
              <a:t> entre </a:t>
            </a:r>
            <a:r>
              <a:rPr lang="en-US" sz="2800" dirty="0" err="1"/>
              <a:t>actividades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1984" y="1809998"/>
            <a:ext cx="5691445" cy="4735945"/>
          </a:xfrm>
        </p:spPr>
        <p:txBody>
          <a:bodyPr>
            <a:normAutofit/>
          </a:bodyPr>
          <a:lstStyle/>
          <a:p>
            <a:pPr marL="228600" indent="-228600">
              <a:spcAft>
                <a:spcPts val="2400"/>
              </a:spcAft>
              <a:buSzPct val="80000"/>
            </a:pPr>
            <a:r>
              <a:rPr lang="es-ES" sz="1600" dirty="0"/>
              <a:t>Cante canciones, juegue juegos de adivinanzas, recite rimas o juegue juegos con los </a:t>
            </a:r>
            <a:r>
              <a:rPr lang="es-ES" sz="1600" dirty="0" smtClean="0"/>
              <a:t>dedos con </a:t>
            </a:r>
            <a:r>
              <a:rPr lang="es-ES" sz="1600" dirty="0"/>
              <a:t>los </a:t>
            </a:r>
            <a:r>
              <a:rPr lang="es-ES" sz="1600" dirty="0" smtClean="0"/>
              <a:t>niños</a:t>
            </a:r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s-ES" sz="1600" dirty="0"/>
              <a:t>Planea un buen equilibrio de juego activo y </a:t>
            </a:r>
            <a:r>
              <a:rPr lang="es-ES" sz="1600" dirty="0" smtClean="0"/>
              <a:t>tranquilo</a:t>
            </a:r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s-ES" sz="1600" dirty="0"/>
              <a:t>Permita que los niños tengan el tiempo adecuado para terminar las </a:t>
            </a:r>
            <a:r>
              <a:rPr lang="es-ES" sz="1600" dirty="0" smtClean="0"/>
              <a:t>actividades</a:t>
            </a:r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s-ES" sz="1600" dirty="0"/>
              <a:t>Planee algo para aquellos niños que terminan una actividad rápidamente para que no estén esperando sin nada que </a:t>
            </a:r>
            <a:r>
              <a:rPr lang="es-ES" sz="1600" dirty="0" smtClean="0"/>
              <a:t>hacer</a:t>
            </a:r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s-ES" sz="1600" dirty="0"/>
              <a:t>Conocer las rutinas y la estructura de transición aumentará la autoestima y la seguridad de los niños</a:t>
            </a:r>
            <a:endParaRPr lang="en-US" sz="1600" dirty="0"/>
          </a:p>
        </p:txBody>
      </p:sp>
      <p:pic>
        <p:nvPicPr>
          <p:cNvPr id="5" name="Picture 4" descr="Cleaning_up_after_lunch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84" y="2047541"/>
            <a:ext cx="2558237" cy="4288420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182585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795" y="1993426"/>
            <a:ext cx="7850475" cy="3495584"/>
          </a:xfrm>
          <a:prstGeom prst="rect">
            <a:avLst/>
          </a:prstGeom>
          <a:gradFill>
            <a:gsLst>
              <a:gs pos="29000">
                <a:srgbClr val="00AA4F"/>
              </a:gs>
              <a:gs pos="100000">
                <a:srgbClr val="C4D058"/>
              </a:gs>
              <a:gs pos="1000">
                <a:srgbClr val="00AA4F"/>
              </a:gs>
            </a:gsLst>
            <a:lin ang="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290285"/>
            <a:ext cx="8477737" cy="1382486"/>
          </a:xfrm>
        </p:spPr>
        <p:txBody>
          <a:bodyPr>
            <a:normAutofit fontScale="90000"/>
          </a:bodyPr>
          <a:lstStyle/>
          <a:p>
            <a:r>
              <a:rPr lang="es-ES" dirty="0"/>
              <a:t>Estrategias para soportar transiciones: después de la transición</a:t>
            </a:r>
            <a:endParaRPr lang="en-US" dirty="0"/>
          </a:p>
        </p:txBody>
      </p:sp>
      <p:pic>
        <p:nvPicPr>
          <p:cNvPr id="5" name="Picture 4" descr="Gabi_giving_students_thumbs_up_in_lin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54" y="2391390"/>
            <a:ext cx="3977144" cy="2651429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9874" y="2373989"/>
            <a:ext cx="3379590" cy="249739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968"/>
              </a:spcBef>
              <a:buNone/>
            </a:pPr>
            <a:r>
              <a:rPr lang="es-ES" dirty="0"/>
              <a:t>Proporcionar atención positiva y comentarios a los niños.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Promover la independencia durante las </a:t>
            </a:r>
            <a:r>
              <a:rPr lang="es-ES" dirty="0" smtClean="0"/>
              <a:t>transiciones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9608" y="1910262"/>
            <a:ext cx="5827902" cy="4446088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1968"/>
              </a:spcBef>
              <a:buSzPct val="80000"/>
            </a:pPr>
            <a:r>
              <a:rPr lang="es-ES" sz="2800" dirty="0"/>
              <a:t>Permita que los niños hagan la transición </a:t>
            </a:r>
            <a:r>
              <a:rPr lang="es-ES" sz="2800" dirty="0" smtClean="0"/>
              <a:t>independientemente</a:t>
            </a:r>
            <a:r>
              <a:rPr lang="en-US" sz="3100" dirty="0" smtClean="0"/>
              <a:t> </a:t>
            </a:r>
            <a:endParaRPr lang="en-US" sz="3100" dirty="0"/>
          </a:p>
          <a:p>
            <a:pPr marL="228600" indent="-228600">
              <a:spcBef>
                <a:spcPts val="1968"/>
              </a:spcBef>
              <a:buSzPct val="80000"/>
            </a:pPr>
            <a:r>
              <a:rPr lang="es-ES" sz="2800" dirty="0"/>
              <a:t>Enseñar a los niños a ayudarse unos a </a:t>
            </a:r>
            <a:r>
              <a:rPr lang="es-ES" sz="2800" dirty="0" smtClean="0"/>
              <a:t>otros</a:t>
            </a:r>
            <a:endParaRPr lang="en-US" sz="3100" dirty="0"/>
          </a:p>
          <a:p>
            <a:pPr marL="228600" indent="-228600">
              <a:spcBef>
                <a:spcPts val="1968"/>
              </a:spcBef>
              <a:buSzPct val="80000"/>
            </a:pPr>
            <a:r>
              <a:rPr lang="es-ES" sz="2800" dirty="0"/>
              <a:t>Ayudar a los niños a autocontrol durante las </a:t>
            </a:r>
            <a:r>
              <a:rPr lang="es-ES" sz="2800" dirty="0" smtClean="0"/>
              <a:t>transiciones</a:t>
            </a:r>
            <a:endParaRPr lang="en-US" sz="3100" dirty="0"/>
          </a:p>
        </p:txBody>
      </p:sp>
      <p:pic>
        <p:nvPicPr>
          <p:cNvPr id="5" name="Picture 4" descr="girl_with_paper_towels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10" y="1979854"/>
            <a:ext cx="2174553" cy="4196369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31942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Eliminar las transiciones innecesarias y el tiempo de espera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9608" y="1910262"/>
            <a:ext cx="5827902" cy="4446088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¿</a:t>
            </a:r>
            <a:r>
              <a:rPr lang="en-US" sz="2800" dirty="0" err="1"/>
              <a:t>Es</a:t>
            </a:r>
            <a:r>
              <a:rPr lang="en-US" sz="2800" dirty="0"/>
              <a:t> </a:t>
            </a:r>
            <a:r>
              <a:rPr lang="en-US" sz="2800" dirty="0" err="1"/>
              <a:t>necesaria</a:t>
            </a:r>
            <a:r>
              <a:rPr lang="en-US" sz="2800" dirty="0"/>
              <a:t> la </a:t>
            </a:r>
            <a:r>
              <a:rPr lang="en-US" sz="2800" dirty="0" err="1"/>
              <a:t>transición</a:t>
            </a:r>
            <a:r>
              <a:rPr lang="en-US" sz="2800" dirty="0" smtClean="0"/>
              <a:t>?</a:t>
            </a:r>
          </a:p>
          <a:p>
            <a:r>
              <a:rPr lang="es-ES" sz="2800" dirty="0" smtClean="0"/>
              <a:t>¿</a:t>
            </a:r>
            <a:r>
              <a:rPr lang="es-ES" sz="2800" dirty="0"/>
              <a:t>Es necesaria la transición de todo el grupo</a:t>
            </a:r>
            <a:r>
              <a:rPr lang="es-ES" sz="2800" dirty="0" smtClean="0"/>
              <a:t>?</a:t>
            </a:r>
          </a:p>
          <a:p>
            <a:r>
              <a:rPr lang="es-ES" sz="2800" dirty="0" smtClean="0"/>
              <a:t>O, </a:t>
            </a:r>
            <a:r>
              <a:rPr lang="es-ES" sz="2800" dirty="0"/>
              <a:t>¿pueden los niños hacer la transición en grupos pequeños o individualmente (por ejemplo, baños, lavado de manos, etc.)?</a:t>
            </a:r>
            <a:endParaRPr lang="en-US" sz="2800" dirty="0"/>
          </a:p>
          <a:p>
            <a:r>
              <a:rPr lang="es-ES" sz="2800" dirty="0"/>
              <a:t>Para eliminar el tiempo de </a:t>
            </a:r>
            <a:r>
              <a:rPr lang="es-ES" sz="2800" dirty="0" smtClean="0"/>
              <a:t>espera</a:t>
            </a:r>
          </a:p>
          <a:p>
            <a:r>
              <a:rPr lang="es-ES" sz="2800" dirty="0"/>
              <a:t>Comience cuando solo unos pocos niños estén listos con una actividad motivadora (por ejemplo, burbujas, instrumentos musicales, etc</a:t>
            </a:r>
            <a:r>
              <a:rPr lang="es-ES" sz="2800" dirty="0" smtClean="0"/>
              <a:t>.)</a:t>
            </a:r>
          </a:p>
          <a:p>
            <a:r>
              <a:rPr lang="es-ES" sz="2800" dirty="0"/>
              <a:t>Planee actividades que los niños puedan comenzar por su </a:t>
            </a:r>
            <a:r>
              <a:rPr lang="es-ES" sz="2800" dirty="0" smtClean="0"/>
              <a:t>cuenta</a:t>
            </a:r>
            <a:endParaRPr lang="en-US" sz="2800" dirty="0"/>
          </a:p>
        </p:txBody>
      </p:sp>
      <p:pic>
        <p:nvPicPr>
          <p:cNvPr id="5" name="Picture 4" descr="girl_with_paper_towels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10" y="1979854"/>
            <a:ext cx="2174553" cy="4196369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26074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Designing early childhood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rooms in this video are used everyday with children. </a:t>
            </a:r>
          </a:p>
          <a:p>
            <a:r>
              <a:rPr lang="en-US" dirty="0"/>
              <a:t>As you watch the </a:t>
            </a:r>
            <a:r>
              <a:rPr lang="en-US" dirty="0" smtClean="0"/>
              <a:t>video, </a:t>
            </a:r>
            <a:r>
              <a:rPr lang="en-US" dirty="0"/>
              <a:t>reflect on both the strengths and limitations you see.</a:t>
            </a:r>
          </a:p>
          <a:p>
            <a:endParaRPr lang="en-US" dirty="0"/>
          </a:p>
        </p:txBody>
      </p:sp>
      <p:pic>
        <p:nvPicPr>
          <p:cNvPr id="5" name="Individual-Transitio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0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Designing early childhood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rooms in this video are used everyday with children. </a:t>
            </a:r>
          </a:p>
          <a:p>
            <a:r>
              <a:rPr lang="en-US" dirty="0"/>
              <a:t>As you watch the </a:t>
            </a:r>
            <a:r>
              <a:rPr lang="en-US" dirty="0" smtClean="0"/>
              <a:t>video, </a:t>
            </a:r>
            <a:r>
              <a:rPr lang="en-US" dirty="0"/>
              <a:t>reflect on both the strengths and limitations you see.</a:t>
            </a:r>
          </a:p>
          <a:p>
            <a:endParaRPr lang="en-US" dirty="0"/>
          </a:p>
        </p:txBody>
      </p:sp>
      <p:pic>
        <p:nvPicPr>
          <p:cNvPr id="4" name="Whole-Group-Transition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51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0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Actividad:</a:t>
            </a:r>
            <a:r>
              <a:rPr lang="es-ES" dirty="0" err="1"/>
              <a:t>leer</a:t>
            </a:r>
            <a:r>
              <a:rPr lang="es-ES" dirty="0"/>
              <a:t> casos de estudio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9608" y="1910262"/>
            <a:ext cx="5827902" cy="4446088"/>
          </a:xfrm>
        </p:spPr>
        <p:txBody>
          <a:bodyPr>
            <a:normAutofit/>
          </a:bodyPr>
          <a:lstStyle/>
          <a:p>
            <a:r>
              <a:rPr lang="en-US" sz="2400" dirty="0"/>
              <a:t>L</a:t>
            </a:r>
            <a:r>
              <a:rPr lang="en-US" sz="2400" dirty="0" smtClean="0"/>
              <a:t>ea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/>
              <a:t>estudios</a:t>
            </a:r>
            <a:r>
              <a:rPr lang="en-US" sz="2400" dirty="0"/>
              <a:t> de </a:t>
            </a:r>
            <a:r>
              <a:rPr lang="en-US" sz="2400" dirty="0" err="1"/>
              <a:t>caso</a:t>
            </a:r>
            <a:r>
              <a:rPr lang="en-US" sz="2400" dirty="0" smtClean="0"/>
              <a:t>,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piense</a:t>
            </a:r>
            <a:r>
              <a:rPr lang="en-US" sz="2400" dirty="0" smtClean="0"/>
              <a:t> </a:t>
            </a:r>
            <a:r>
              <a:rPr lang="en-US" sz="2400" dirty="0" err="1"/>
              <a:t>en</a:t>
            </a:r>
            <a:r>
              <a:rPr lang="en-US" sz="2400" dirty="0"/>
              <a:t> las </a:t>
            </a:r>
            <a:r>
              <a:rPr lang="en-US" sz="2400" dirty="0" err="1"/>
              <a:t>razones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las </a:t>
            </a:r>
            <a:r>
              <a:rPr lang="en-US" sz="2400" dirty="0" err="1"/>
              <a:t>cuales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niños</a:t>
            </a:r>
            <a:r>
              <a:rPr lang="en-US" sz="2400" dirty="0"/>
              <a:t> </a:t>
            </a:r>
            <a:r>
              <a:rPr lang="en-US" sz="2400" dirty="0" err="1"/>
              <a:t>podrían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 smtClean="0"/>
              <a:t>dificultades</a:t>
            </a:r>
            <a:endParaRPr lang="en-US" sz="2400" smtClean="0"/>
          </a:p>
          <a:p>
            <a:pPr marL="0" indent="0">
              <a:buNone/>
            </a:pPr>
            <a:r>
              <a:rPr lang="en-US" sz="2400" smtClean="0"/>
              <a:t> </a:t>
            </a:r>
            <a:endParaRPr lang="en-US" sz="2400" dirty="0" smtClean="0"/>
          </a:p>
          <a:p>
            <a:r>
              <a:rPr lang="en-US" sz="2400" dirty="0" err="1" smtClean="0"/>
              <a:t>comparte</a:t>
            </a:r>
            <a:r>
              <a:rPr lang="en-US" sz="2400" dirty="0" smtClean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pensamientos</a:t>
            </a:r>
            <a:r>
              <a:rPr lang="en-US" sz="2400" dirty="0"/>
              <a:t> con las personas de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grupo</a:t>
            </a:r>
            <a:r>
              <a:rPr lang="en-US" sz="2400" dirty="0"/>
              <a:t>. 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girl_with_paper_towels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10" y="1979854"/>
            <a:ext cx="2174553" cy="4196369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6171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Modification 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798" y="2027652"/>
            <a:ext cx="4139739" cy="4329912"/>
          </a:xfrm>
          <a:prstGeom prst="rect">
            <a:avLst/>
          </a:prstGeom>
          <a:ln w="38100" cap="sq" cmpd="sng">
            <a:solidFill>
              <a:srgbClr val="C4D058"/>
            </a:solidFill>
            <a:prstDash val="solid"/>
            <a:miter lim="800000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TRANSICIONES SUAVES: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APOYO </a:t>
            </a:r>
            <a:r>
              <a:rPr lang="es-ES" dirty="0"/>
              <a:t>AMBIENTAL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TRANSICIONES SUAVES: ADAPTACIONES DE MATERIALES</a:t>
            </a:r>
            <a:endParaRPr lang="en-US" dirty="0"/>
          </a:p>
        </p:txBody>
      </p:sp>
      <p:pic>
        <p:nvPicPr>
          <p:cNvPr id="4" name="Picture 4" descr="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51246" y="2086851"/>
            <a:ext cx="5634395" cy="4124168"/>
          </a:xfrm>
          <a:prstGeom prst="rect">
            <a:avLst/>
          </a:prstGeom>
          <a:ln w="38100" cap="sq" cmpd="sng">
            <a:solidFill>
              <a:srgbClr val="C4D058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63712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3436" r="4538" b="5278"/>
          <a:stretch/>
        </p:blipFill>
        <p:spPr bwMode="auto">
          <a:xfrm>
            <a:off x="1526225" y="2048997"/>
            <a:ext cx="6115567" cy="4268742"/>
          </a:xfrm>
          <a:prstGeom prst="rect">
            <a:avLst/>
          </a:prstGeom>
          <a:noFill/>
          <a:ln w="38100" cmpd="sng">
            <a:solidFill>
              <a:srgbClr val="C4D058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TRANSICIONES SUAVES: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APOYO AMBIENTAL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446528"/>
            <a:ext cx="8477737" cy="1143000"/>
          </a:xfrm>
        </p:spPr>
        <p:txBody>
          <a:bodyPr/>
          <a:lstStyle/>
          <a:p>
            <a:r>
              <a:rPr lang="en-US" dirty="0" err="1"/>
              <a:t>Objetivos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64652" y="1833666"/>
            <a:ext cx="7342091" cy="1589617"/>
          </a:xfrm>
          <a:prstGeom prst="rect">
            <a:avLst/>
          </a:prstGeom>
          <a:gradFill>
            <a:gsLst>
              <a:gs pos="29000">
                <a:srgbClr val="00AA4F"/>
              </a:gs>
              <a:gs pos="100000">
                <a:srgbClr val="C4D058"/>
              </a:gs>
              <a:gs pos="1000">
                <a:srgbClr val="00AA4F"/>
              </a:gs>
            </a:gsLst>
            <a:lin ang="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213316" y="1833666"/>
            <a:ext cx="6690685" cy="1383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64"/>
              </a:spcBef>
              <a:buNone/>
            </a:pPr>
            <a:r>
              <a:rPr lang="es-ES" dirty="0">
                <a:solidFill>
                  <a:schemeClr val="bg1"/>
                </a:solidFill>
              </a:rPr>
              <a:t>Discutir la importancia de las transiciones suaves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4651" y="3423283"/>
            <a:ext cx="7342092" cy="3006546"/>
          </a:xfrm>
          <a:prstGeom prst="rect">
            <a:avLst/>
          </a:prstGeom>
          <a:gradFill>
            <a:gsLst>
              <a:gs pos="29000">
                <a:srgbClr val="00AA4F"/>
              </a:gs>
              <a:gs pos="100000">
                <a:srgbClr val="C4D058"/>
              </a:gs>
              <a:gs pos="1000">
                <a:srgbClr val="00AA4F"/>
              </a:gs>
            </a:gsLst>
            <a:lin ang="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64652" y="3243185"/>
            <a:ext cx="66906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Para esbozar estrategias efectivas para transiciones </a:t>
            </a:r>
            <a:r>
              <a:rPr lang="es-ES" sz="32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suaves</a:t>
            </a:r>
          </a:p>
          <a:p>
            <a:r>
              <a:rPr lang="es-E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Elija actividades de transición que sean apropiadas para el </a:t>
            </a:r>
            <a:r>
              <a:rPr lang="es-E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desarrollo de </a:t>
            </a:r>
            <a:r>
              <a:rPr lang="es-ES" sz="3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ninos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TRANSICIONES SUAVES: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SOPORTES </a:t>
            </a:r>
            <a:r>
              <a:rPr lang="es-ES" dirty="0"/>
              <a:t>VISUALES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1984" y="1906896"/>
            <a:ext cx="8477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00AA4F"/>
                </a:solidFill>
              </a:rPr>
              <a:t>Transición:</a:t>
            </a:r>
            <a:r>
              <a:rPr lang="en-US" sz="3200" dirty="0" smtClean="0">
                <a:solidFill>
                  <a:srgbClr val="00AA4F"/>
                </a:solidFill>
                <a:latin typeface="Century Gothic"/>
              </a:rPr>
              <a:t> </a:t>
            </a:r>
            <a:r>
              <a:rPr lang="es-ES" sz="3200" dirty="0">
                <a:solidFill>
                  <a:srgbClr val="00AA4F"/>
                </a:solidFill>
              </a:rPr>
              <a:t>tarjetas de referencia</a:t>
            </a:r>
            <a:endParaRPr lang="en-US" sz="3200" dirty="0">
              <a:solidFill>
                <a:srgbClr val="00AA4F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9532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See the </a:t>
            </a:r>
            <a:r>
              <a:rPr lang="en-US" sz="1400" dirty="0" smtClean="0">
                <a:latin typeface="Century Gothic"/>
                <a:cs typeface="Century Gothic"/>
                <a:hlinkClick r:id="rId2"/>
              </a:rPr>
              <a:t>http</a:t>
            </a:r>
            <a:r>
              <a:rPr lang="en-US" sz="1400" dirty="0" smtClean="0">
                <a:latin typeface="Century Gothic"/>
                <a:cs typeface="Century Gothic"/>
                <a:hlinkClick r:id="rId2"/>
              </a:rPr>
              <a:t>://www.HeadStartInclusion.org </a:t>
            </a:r>
            <a:r>
              <a:rPr lang="en-US" sz="1400" dirty="0" smtClean="0">
                <a:latin typeface="Century Gothic"/>
                <a:cs typeface="Century Gothic"/>
              </a:rPr>
              <a:t>website for more transition cue cards.</a:t>
            </a:r>
            <a:endParaRPr lang="en-US" sz="1400" dirty="0">
              <a:latin typeface="Century Gothic"/>
              <a:cs typeface="Century Gothic"/>
            </a:endParaRPr>
          </a:p>
        </p:txBody>
      </p:sp>
      <p:pic>
        <p:nvPicPr>
          <p:cNvPr id="7" name="Picture 6" descr="Children in cir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370">
            <a:off x="1465617" y="3039849"/>
            <a:ext cx="1828800" cy="1828800"/>
          </a:xfrm>
          <a:prstGeom prst="rect">
            <a:avLst/>
          </a:prstGeom>
          <a:ln w="38100" cmpd="sng">
            <a:solidFill>
              <a:srgbClr val="C4D0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playground equipm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053">
            <a:off x="3406722" y="3345376"/>
            <a:ext cx="1828800" cy="1828800"/>
          </a:xfrm>
          <a:prstGeom prst="rect">
            <a:avLst/>
          </a:prstGeom>
          <a:ln w="38100" cmpd="sng">
            <a:solidFill>
              <a:srgbClr val="C4D0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school b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179">
            <a:off x="5715416" y="3167260"/>
            <a:ext cx="1828800" cy="1828800"/>
          </a:xfrm>
          <a:prstGeom prst="rect">
            <a:avLst/>
          </a:prstGeom>
          <a:ln w="38100" cmpd="sng">
            <a:solidFill>
              <a:srgbClr val="C4D0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66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Usar imágenes y otras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indicaciones consistentes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1984" y="1906896"/>
            <a:ext cx="84777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Use una señal consistente que indique un </a:t>
            </a:r>
            <a:r>
              <a:rPr lang="es-ES" sz="3200" dirty="0" smtClean="0"/>
              <a:t>cambio </a:t>
            </a:r>
            <a:r>
              <a:rPr lang="en-US" sz="3200" dirty="0"/>
              <a:t>(</a:t>
            </a:r>
            <a:r>
              <a:rPr lang="en-US" sz="3200" dirty="0" err="1" smtClean="0"/>
              <a:t>e.g</a:t>
            </a:r>
            <a:r>
              <a:rPr lang="en-US" sz="3200" dirty="0" smtClean="0"/>
              <a:t> </a:t>
            </a:r>
            <a:r>
              <a:rPr lang="en-US" sz="3200" dirty="0" err="1" smtClean="0"/>
              <a:t>campana</a:t>
            </a:r>
            <a:r>
              <a:rPr lang="en-US" sz="3200" dirty="0"/>
              <a:t>, </a:t>
            </a:r>
            <a:r>
              <a:rPr lang="en-US" sz="3200" dirty="0" err="1"/>
              <a:t>tambor</a:t>
            </a:r>
            <a:r>
              <a:rPr lang="en-US" sz="3200" dirty="0"/>
              <a:t>, </a:t>
            </a:r>
            <a:r>
              <a:rPr lang="en-US" sz="3200" dirty="0" err="1"/>
              <a:t>canción</a:t>
            </a:r>
            <a:r>
              <a:rPr lang="en-US" sz="3200" dirty="0"/>
              <a:t>) </a:t>
            </a:r>
            <a:endParaRPr lang="en-US" sz="3200" dirty="0" smtClean="0"/>
          </a:p>
          <a:p>
            <a:endParaRPr lang="en-US" sz="1000" dirty="0"/>
          </a:p>
          <a:p>
            <a:r>
              <a:rPr lang="en-US" sz="3200" dirty="0" smtClean="0"/>
              <a:t>•</a:t>
            </a:r>
            <a:r>
              <a:rPr lang="es-ES" sz="3200" dirty="0"/>
              <a:t>Muestra a los niños fotos de dónde irán después. </a:t>
            </a:r>
            <a:r>
              <a:rPr lang="en-US" sz="3200" dirty="0" smtClean="0"/>
              <a:t>(</a:t>
            </a:r>
            <a:r>
              <a:rPr lang="en-US" sz="3200" dirty="0"/>
              <a:t>e.g., </a:t>
            </a:r>
            <a:r>
              <a:rPr lang="en-US" sz="3200" dirty="0" err="1"/>
              <a:t>tarjetas</a:t>
            </a:r>
            <a:r>
              <a:rPr lang="en-US" sz="3200" dirty="0"/>
              <a:t> de </a:t>
            </a:r>
            <a:r>
              <a:rPr lang="en-US" sz="3200" dirty="0" err="1"/>
              <a:t>transición</a:t>
            </a:r>
            <a:r>
              <a:rPr lang="en-US" sz="3200" dirty="0"/>
              <a:t>)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9532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See the </a:t>
            </a:r>
            <a:r>
              <a:rPr lang="en-US" sz="1400" dirty="0" smtClean="0">
                <a:latin typeface="Century Gothic"/>
                <a:cs typeface="Century Gothic"/>
                <a:hlinkClick r:id="rId2"/>
              </a:rPr>
              <a:t>http://</a:t>
            </a:r>
            <a:r>
              <a:rPr lang="en-US" sz="1400" dirty="0" err="1" smtClean="0">
                <a:latin typeface="Century Gothic"/>
                <a:cs typeface="Century Gothic"/>
                <a:hlinkClick r:id="rId2"/>
              </a:rPr>
              <a:t>www.HeadStartInclusion.org</a:t>
            </a:r>
            <a:r>
              <a:rPr lang="en-US" sz="1400" dirty="0" smtClean="0">
                <a:latin typeface="Century Gothic"/>
                <a:cs typeface="Century Gothic"/>
                <a:hlinkClick r:id="rId2"/>
              </a:rPr>
              <a:t> </a:t>
            </a:r>
            <a:r>
              <a:rPr lang="en-US" sz="1400" dirty="0" smtClean="0">
                <a:latin typeface="Century Gothic"/>
                <a:cs typeface="Century Gothic"/>
              </a:rPr>
              <a:t>website for more transition cue cards.</a:t>
            </a:r>
            <a:endParaRPr lang="en-US" sz="1400" dirty="0">
              <a:latin typeface="Century Gothic"/>
              <a:cs typeface="Century Gothic"/>
            </a:endParaRPr>
          </a:p>
        </p:txBody>
      </p:sp>
      <p:pic>
        <p:nvPicPr>
          <p:cNvPr id="7" name="Picture 6" descr="Children in cir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370">
            <a:off x="668280" y="4270497"/>
            <a:ext cx="1828800" cy="1828800"/>
          </a:xfrm>
          <a:prstGeom prst="rect">
            <a:avLst/>
          </a:prstGeom>
          <a:ln w="38100" cmpd="sng">
            <a:solidFill>
              <a:srgbClr val="C4D0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playground equipm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053">
            <a:off x="3770106" y="4387437"/>
            <a:ext cx="1828800" cy="1828800"/>
          </a:xfrm>
          <a:prstGeom prst="rect">
            <a:avLst/>
          </a:prstGeom>
          <a:ln w="38100" cmpd="sng">
            <a:solidFill>
              <a:srgbClr val="C4D0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school b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179">
            <a:off x="6568548" y="4209319"/>
            <a:ext cx="1828800" cy="1828800"/>
          </a:xfrm>
          <a:prstGeom prst="rect">
            <a:avLst/>
          </a:prstGeom>
          <a:ln w="38100" cmpd="sng">
            <a:solidFill>
              <a:srgbClr val="C4D05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43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Actividad: enseñar las expectativas durante el tiempo de transición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9608" y="1910262"/>
            <a:ext cx="5827902" cy="4446088"/>
          </a:xfrm>
        </p:spPr>
        <p:txBody>
          <a:bodyPr>
            <a:normAutofit/>
          </a:bodyPr>
          <a:lstStyle/>
          <a:p>
            <a:r>
              <a:rPr lang="es-ES" sz="2400" dirty="0"/>
              <a:t>Usando la </a:t>
            </a:r>
            <a:r>
              <a:rPr lang="es-ES" sz="2400" dirty="0" smtClean="0"/>
              <a:t>hoja </a:t>
            </a:r>
            <a:r>
              <a:rPr lang="es-ES" sz="2400" dirty="0"/>
              <a:t>Planificación para las transiciones, haga una lista del horario diario del </a:t>
            </a:r>
            <a:r>
              <a:rPr lang="es-ES" sz="2400" dirty="0" smtClean="0"/>
              <a:t>clase</a:t>
            </a:r>
            <a:endParaRPr lang="en-US" sz="2400" dirty="0"/>
          </a:p>
          <a:p>
            <a:r>
              <a:rPr lang="es-ES" sz="2400" dirty="0"/>
              <a:t>Describa los comportamientos esperados para los niños para cada </a:t>
            </a:r>
            <a:r>
              <a:rPr lang="es-ES" sz="2400" dirty="0" smtClean="0"/>
              <a:t>transición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s-ES" sz="2400" dirty="0" smtClean="0"/>
              <a:t>Describe </a:t>
            </a:r>
            <a:r>
              <a:rPr lang="es-ES" sz="2400" dirty="0"/>
              <a:t>qué deben hacer los adultos durante las </a:t>
            </a:r>
            <a:r>
              <a:rPr lang="es-ES" sz="2400" dirty="0" smtClean="0"/>
              <a:t>transiciones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s-ES" sz="2400" dirty="0" smtClean="0"/>
              <a:t>Discuta </a:t>
            </a:r>
            <a:r>
              <a:rPr lang="es-ES" sz="2400" dirty="0"/>
              <a:t>cuándo y cómo enseñará la transición</a:t>
            </a:r>
            <a:endParaRPr lang="en-US" sz="2400" dirty="0"/>
          </a:p>
        </p:txBody>
      </p:sp>
      <p:pic>
        <p:nvPicPr>
          <p:cNvPr id="5" name="Picture 4" descr="girl_with_paper_towels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10" y="1979854"/>
            <a:ext cx="2174553" cy="4196369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20624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95" y="1993425"/>
            <a:ext cx="7920061" cy="4321981"/>
          </a:xfrm>
          <a:prstGeom prst="rect">
            <a:avLst/>
          </a:prstGeom>
          <a:gradFill>
            <a:gsLst>
              <a:gs pos="29000">
                <a:srgbClr val="00AA4F"/>
              </a:gs>
              <a:gs pos="100000">
                <a:srgbClr val="C4D058"/>
              </a:gs>
              <a:gs pos="1000">
                <a:srgbClr val="00AA4F"/>
              </a:gs>
            </a:gsLst>
            <a:lin ang="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Proporcionar</a:t>
            </a:r>
            <a:r>
              <a:rPr lang="en-US" dirty="0"/>
              <a:t> </a:t>
            </a:r>
            <a:r>
              <a:rPr lang="en-US" dirty="0" err="1" smtClean="0"/>
              <a:t>opciones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3251" y="2101819"/>
            <a:ext cx="7845791" cy="4290930"/>
          </a:xfrm>
        </p:spPr>
        <p:txBody>
          <a:bodyPr>
            <a:noAutofit/>
          </a:bodyPr>
          <a:lstStyle/>
          <a:p>
            <a:r>
              <a:rPr lang="es-ES" sz="2800" dirty="0"/>
              <a:t>Proporcionar a los niños opciones sobre cómo completar la </a:t>
            </a:r>
            <a:r>
              <a:rPr lang="es-ES" sz="2800" dirty="0" smtClean="0"/>
              <a:t>transición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0000"/>
                </a:solidFill>
              </a:rPr>
              <a:t>Por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ejemplo</a:t>
            </a:r>
            <a:r>
              <a:rPr lang="en-US" sz="2800" dirty="0" smtClean="0"/>
              <a:t>: </a:t>
            </a:r>
            <a:endParaRPr lang="en-US" sz="2800" dirty="0"/>
          </a:p>
          <a:p>
            <a:r>
              <a:rPr lang="es-ES" sz="2800" dirty="0" smtClean="0"/>
              <a:t>¿</a:t>
            </a:r>
            <a:r>
              <a:rPr lang="es-ES" sz="2800" dirty="0"/>
              <a:t>Quieres sentarte junto a la ventana o detrás del conductor del autobús?</a:t>
            </a:r>
            <a:endParaRPr lang="en-US" sz="2800" dirty="0"/>
          </a:p>
          <a:p>
            <a:r>
              <a:rPr lang="es-ES" sz="2800" dirty="0" smtClean="0"/>
              <a:t>¿</a:t>
            </a:r>
            <a:r>
              <a:rPr lang="es-ES" sz="2800" dirty="0"/>
              <a:t>Quieres usar el crayón azul o rojo para escribir tu nombre</a:t>
            </a:r>
            <a:r>
              <a:rPr lang="es-ES" sz="2800" dirty="0" smtClean="0"/>
              <a:t>?</a:t>
            </a:r>
            <a:endParaRPr lang="en-US" sz="2800" dirty="0"/>
          </a:p>
          <a:p>
            <a:r>
              <a:rPr lang="es-ES" sz="2800" dirty="0" smtClean="0"/>
              <a:t>¿</a:t>
            </a:r>
            <a:r>
              <a:rPr lang="es-ES" sz="2800" dirty="0"/>
              <a:t>Quieres limpiar los bloques de la unidad o los animales de granja?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454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4457" y="1814287"/>
            <a:ext cx="8042399" cy="4501120"/>
          </a:xfrm>
          <a:prstGeom prst="rect">
            <a:avLst/>
          </a:prstGeom>
          <a:gradFill>
            <a:gsLst>
              <a:gs pos="29000">
                <a:srgbClr val="00AA4F"/>
              </a:gs>
              <a:gs pos="100000">
                <a:srgbClr val="C4D058"/>
              </a:gs>
              <a:gs pos="1000">
                <a:srgbClr val="00AA4F"/>
              </a:gs>
            </a:gsLst>
            <a:lin ang="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REVISIÓN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3251" y="1814286"/>
            <a:ext cx="7845791" cy="4578463"/>
          </a:xfrm>
        </p:spPr>
        <p:txBody>
          <a:bodyPr>
            <a:noAutofit/>
          </a:bodyPr>
          <a:lstStyle/>
          <a:p>
            <a:pPr marL="228600" indent="-182880">
              <a:spcBef>
                <a:spcPts val="2000"/>
              </a:spcBef>
              <a:buSzPct val="80000"/>
            </a:pPr>
            <a:r>
              <a:rPr lang="es-ES" sz="2400" dirty="0">
                <a:solidFill>
                  <a:schemeClr val="bg1"/>
                </a:solidFill>
              </a:rPr>
              <a:t>Las transiciones suaves pueden reducir el estrés y la frustración de los niños y los maestros</a:t>
            </a:r>
            <a:r>
              <a:rPr lang="es-ES" sz="2400" dirty="0" smtClean="0">
                <a:solidFill>
                  <a:schemeClr val="bg1"/>
                </a:solidFill>
              </a:rPr>
              <a:t>.</a:t>
            </a:r>
          </a:p>
          <a:p>
            <a:pPr marL="228600" indent="-182880">
              <a:spcBef>
                <a:spcPts val="2000"/>
              </a:spcBef>
              <a:buSzPct val="80000"/>
            </a:pPr>
            <a:r>
              <a:rPr lang="es-ES" sz="2400" dirty="0">
                <a:solidFill>
                  <a:schemeClr val="bg1"/>
                </a:solidFill>
              </a:rPr>
              <a:t>Las transiciones deben planificarse para incluir lo que ocurre antes, durante y después de las </a:t>
            </a:r>
            <a:r>
              <a:rPr lang="es-ES" sz="2400" dirty="0" smtClean="0">
                <a:solidFill>
                  <a:schemeClr val="bg1"/>
                </a:solidFill>
              </a:rPr>
              <a:t>transiciones</a:t>
            </a:r>
          </a:p>
          <a:p>
            <a:pPr marL="228600" indent="-182880">
              <a:spcBef>
                <a:spcPts val="2000"/>
              </a:spcBef>
              <a:buSzPct val="80000"/>
            </a:pPr>
            <a:r>
              <a:rPr lang="es-ES" sz="2400" dirty="0">
                <a:solidFill>
                  <a:schemeClr val="bg1"/>
                </a:solidFill>
              </a:rPr>
              <a:t>Los profesores deben promover la independencia en las transiciones entre </a:t>
            </a:r>
            <a:r>
              <a:rPr lang="es-ES" sz="2400" dirty="0" smtClean="0">
                <a:solidFill>
                  <a:schemeClr val="bg1"/>
                </a:solidFill>
              </a:rPr>
              <a:t>actividades</a:t>
            </a:r>
            <a:endParaRPr lang="en-US" sz="2400" dirty="0">
              <a:solidFill>
                <a:schemeClr val="bg1"/>
              </a:solidFill>
            </a:endParaRPr>
          </a:p>
          <a:p>
            <a:pPr marL="228600" indent="-182880">
              <a:spcBef>
                <a:spcPts val="2000"/>
              </a:spcBef>
              <a:buSzPct val="80000"/>
            </a:pPr>
            <a:r>
              <a:rPr lang="es-ES" sz="2600" dirty="0">
                <a:solidFill>
                  <a:schemeClr val="bg1"/>
                </a:solidFill>
              </a:rPr>
              <a:t>Las transiciones deben ser individualizadas, según sea </a:t>
            </a:r>
            <a:r>
              <a:rPr lang="es-ES" sz="2600" dirty="0" smtClean="0">
                <a:solidFill>
                  <a:schemeClr val="bg1"/>
                </a:solidFill>
              </a:rPr>
              <a:t>necesario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311" y="623348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TRANSICIONES ENTRE ACTIVIDADES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3653" y="2101269"/>
            <a:ext cx="8276593" cy="4105205"/>
          </a:xfrm>
        </p:spPr>
        <p:txBody>
          <a:bodyPr>
            <a:normAutofit/>
          </a:bodyPr>
          <a:lstStyle/>
          <a:p>
            <a:pPr marL="45720" indent="0">
              <a:lnSpc>
                <a:spcPct val="110000"/>
              </a:lnSpc>
              <a:buNone/>
            </a:pPr>
            <a:r>
              <a:rPr lang="es-ES" sz="3600" dirty="0"/>
              <a:t>Transición se refiere a un cambio entre </a:t>
            </a:r>
            <a:r>
              <a:rPr lang="en-US" sz="3400" dirty="0" smtClean="0"/>
              <a:t>:</a:t>
            </a:r>
            <a:endParaRPr lang="en-US" sz="3400" dirty="0"/>
          </a:p>
          <a:p>
            <a:pPr marL="228600" indent="-228600">
              <a:lnSpc>
                <a:spcPct val="110000"/>
              </a:lnSpc>
              <a:spcBef>
                <a:spcPts val="1272"/>
              </a:spcBef>
              <a:buSzPct val="80000"/>
            </a:pPr>
            <a:r>
              <a:rPr lang="en-US" sz="3000" dirty="0" err="1" smtClean="0"/>
              <a:t>Actividades</a:t>
            </a:r>
            <a:r>
              <a:rPr lang="en-US" sz="3000" dirty="0" smtClean="0"/>
              <a:t> </a:t>
            </a:r>
            <a:endParaRPr lang="en-US" sz="3000" dirty="0"/>
          </a:p>
          <a:p>
            <a:pPr marL="228600" indent="-228600">
              <a:lnSpc>
                <a:spcPct val="110000"/>
              </a:lnSpc>
              <a:spcBef>
                <a:spcPts val="1272"/>
              </a:spcBef>
              <a:buSzPct val="80000"/>
            </a:pPr>
            <a:r>
              <a:rPr lang="es-ES" sz="2800" dirty="0"/>
              <a:t>múltiple</a:t>
            </a:r>
            <a:r>
              <a:rPr lang="en-US" sz="2800" dirty="0" smtClean="0"/>
              <a:t> </a:t>
            </a:r>
            <a:r>
              <a:rPr lang="es-ES" sz="2800" dirty="0"/>
              <a:t>configuraciones </a:t>
            </a:r>
            <a:endParaRPr lang="es-ES" sz="2800" dirty="0" smtClean="0"/>
          </a:p>
          <a:p>
            <a:pPr marL="228600" indent="-228600">
              <a:lnSpc>
                <a:spcPct val="110000"/>
              </a:lnSpc>
              <a:spcBef>
                <a:spcPts val="1272"/>
              </a:spcBef>
              <a:buSzPct val="80000"/>
            </a:pPr>
            <a:r>
              <a:rPr lang="es-ES" sz="2800" dirty="0"/>
              <a:t>programas</a:t>
            </a:r>
            <a:endParaRPr lang="en-US" sz="3400" dirty="0"/>
          </a:p>
          <a:p>
            <a:pPr marL="45720" indent="0">
              <a:buNone/>
            </a:pPr>
            <a:endParaRPr lang="en-US" sz="3400" dirty="0"/>
          </a:p>
        </p:txBody>
      </p:sp>
      <p:pic>
        <p:nvPicPr>
          <p:cNvPr id="4" name="Picture 3" descr="Class_transitioning_to_outsid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77" y="4368800"/>
            <a:ext cx="3612444" cy="2032000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12746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¿Por qué es </a:t>
            </a:r>
            <a:r>
              <a:rPr lang="es-ES" dirty="0" smtClean="0"/>
              <a:t>importante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0280" y="1600201"/>
            <a:ext cx="8308612" cy="4893398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1128"/>
              </a:spcBef>
              <a:spcAft>
                <a:spcPts val="1200"/>
              </a:spcAft>
              <a:buSzPct val="80000"/>
            </a:pPr>
            <a:r>
              <a:rPr lang="es-ES" sz="2800" dirty="0"/>
              <a:t>Las transiciones llevan </a:t>
            </a:r>
            <a:r>
              <a:rPr lang="es-ES" sz="2800" dirty="0" smtClean="0"/>
              <a:t>mucho </a:t>
            </a:r>
            <a:r>
              <a:rPr lang="es-ES" sz="2800" dirty="0"/>
              <a:t>tiempo</a:t>
            </a:r>
            <a:r>
              <a:rPr lang="en-US" sz="2600" dirty="0" smtClean="0"/>
              <a:t>.</a:t>
            </a:r>
            <a:endParaRPr lang="en-US" sz="2600" dirty="0"/>
          </a:p>
          <a:p>
            <a:pPr marL="228600" indent="-228600">
              <a:spcBef>
                <a:spcPts val="1128"/>
              </a:spcBef>
              <a:spcAft>
                <a:spcPts val="1200"/>
              </a:spcAft>
              <a:buSzPct val="80000"/>
            </a:pPr>
            <a:r>
              <a:rPr lang="es-ES" sz="2000" b="1" dirty="0" smtClean="0"/>
              <a:t>Esperar </a:t>
            </a:r>
            <a:r>
              <a:rPr lang="en-US" sz="2000" b="1" dirty="0" smtClean="0"/>
              <a:t>=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s-ES" sz="2000" b="1" dirty="0"/>
              <a:t>comportamiento </a:t>
            </a:r>
            <a:r>
              <a:rPr lang="es-ES" sz="2000" b="1" dirty="0" smtClean="0"/>
              <a:t>desafiante</a:t>
            </a:r>
            <a:endParaRPr lang="en-US" sz="2000" b="1" dirty="0"/>
          </a:p>
          <a:p>
            <a:pPr marL="228600" indent="-228600">
              <a:spcBef>
                <a:spcPts val="1128"/>
              </a:spcBef>
              <a:spcAft>
                <a:spcPts val="1200"/>
              </a:spcAft>
              <a:buSzPct val="80000"/>
            </a:pPr>
            <a:r>
              <a:rPr lang="es-ES" sz="2000" b="1" dirty="0"/>
              <a:t>Pueden ser estresantes </a:t>
            </a:r>
            <a:endParaRPr lang="es-ES" sz="2000" b="1" dirty="0" smtClean="0"/>
          </a:p>
          <a:p>
            <a:pPr marL="0" indent="0">
              <a:spcBef>
                <a:spcPts val="1128"/>
              </a:spcBef>
              <a:spcAft>
                <a:spcPts val="1200"/>
              </a:spcAft>
              <a:buSzPct val="80000"/>
              <a:buNone/>
            </a:pPr>
            <a:r>
              <a:rPr lang="es-ES" sz="2000" b="1" dirty="0" smtClean="0"/>
              <a:t>y frustrantes</a:t>
            </a:r>
            <a:endParaRPr lang="en-US" sz="2000" b="1" dirty="0"/>
          </a:p>
          <a:p>
            <a:pPr marL="228600" indent="-228600">
              <a:spcBef>
                <a:spcPts val="1128"/>
              </a:spcBef>
              <a:spcAft>
                <a:spcPts val="1200"/>
              </a:spcAft>
              <a:buSzPct val="80000"/>
            </a:pPr>
            <a:r>
              <a:rPr lang="es-ES" sz="2000" b="1" dirty="0"/>
              <a:t>La capacidad de </a:t>
            </a:r>
            <a:endParaRPr lang="es-ES" sz="2000" b="1" dirty="0" smtClean="0"/>
          </a:p>
          <a:p>
            <a:pPr marL="0" indent="0">
              <a:spcBef>
                <a:spcPts val="1128"/>
              </a:spcBef>
              <a:spcAft>
                <a:spcPts val="1200"/>
              </a:spcAft>
              <a:buSzPct val="80000"/>
              <a:buNone/>
            </a:pPr>
            <a:r>
              <a:rPr lang="es-ES" sz="2000" b="1" dirty="0" smtClean="0"/>
              <a:t>transición </a:t>
            </a:r>
            <a:r>
              <a:rPr lang="es-ES" sz="2000" b="1" dirty="0"/>
              <a:t>es una habilidad </a:t>
            </a:r>
            <a:r>
              <a:rPr lang="es-ES" sz="2000" b="1" dirty="0" smtClean="0"/>
              <a:t>crítica</a:t>
            </a:r>
            <a:endParaRPr lang="en-US" sz="2000" b="1" dirty="0"/>
          </a:p>
        </p:txBody>
      </p:sp>
      <p:pic>
        <p:nvPicPr>
          <p:cNvPr id="4" name="Picture 3" descr="Viet_and_a_basket_of_book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0" r="8945"/>
          <a:stretch/>
        </p:blipFill>
        <p:spPr>
          <a:xfrm>
            <a:off x="5149272" y="2817712"/>
            <a:ext cx="3498251" cy="3675886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42446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¿Por qué es </a:t>
            </a:r>
            <a:r>
              <a:rPr lang="es-ES" dirty="0" smtClean="0"/>
              <a:t>importante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0280" y="1600201"/>
            <a:ext cx="8308612" cy="4893398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1128"/>
              </a:spcBef>
              <a:spcAft>
                <a:spcPts val="1200"/>
              </a:spcAft>
              <a:buSzPct val="80000"/>
            </a:pPr>
            <a:r>
              <a:rPr lang="es-ES" sz="2400" dirty="0"/>
              <a:t>Debe haber una actividad con propósito para todos los </a:t>
            </a:r>
            <a:r>
              <a:rPr lang="es-ES" sz="2400" dirty="0" smtClean="0"/>
              <a:t>niños</a:t>
            </a:r>
          </a:p>
          <a:p>
            <a:pPr marL="228600" indent="-228600">
              <a:spcBef>
                <a:spcPts val="1128"/>
              </a:spcBef>
              <a:spcAft>
                <a:spcPts val="1200"/>
              </a:spcAft>
              <a:buSzPct val="80000"/>
            </a:pPr>
            <a:r>
              <a:rPr lang="es-ES" sz="2400" dirty="0"/>
              <a:t>Las transiciones deben ser partes programadas del día del programa y requieren la gestión del tiempo, las actividades y los </a:t>
            </a:r>
            <a:r>
              <a:rPr lang="es-ES" sz="2400" dirty="0" smtClean="0"/>
              <a:t>materiales</a:t>
            </a:r>
          </a:p>
          <a:p>
            <a:pPr marL="228600" indent="-228600">
              <a:spcBef>
                <a:spcPts val="1128"/>
              </a:spcBef>
              <a:spcAft>
                <a:spcPts val="1200"/>
              </a:spcAft>
              <a:buSzPct val="80000"/>
            </a:pPr>
            <a:r>
              <a:rPr lang="es-ES" sz="2400" dirty="0"/>
              <a:t>Elija actividades de transición que aumenten, mejoren y desarrollen la autoestima, el autocontrol y la </a:t>
            </a:r>
            <a:r>
              <a:rPr lang="es-ES" sz="2400" dirty="0" smtClean="0"/>
              <a:t>autodirección</a:t>
            </a:r>
          </a:p>
        </p:txBody>
      </p:sp>
      <p:pic>
        <p:nvPicPr>
          <p:cNvPr id="4" name="Picture 3" descr="Viet_and_a_basket_of_book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0" r="8945"/>
          <a:stretch/>
        </p:blipFill>
        <p:spPr>
          <a:xfrm>
            <a:off x="4920163" y="4897025"/>
            <a:ext cx="1643736" cy="1727202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29211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Estrategias para soportar transiciones: antes de la transición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28848" y="1867574"/>
            <a:ext cx="4480874" cy="4561940"/>
          </a:xfrm>
        </p:spPr>
        <p:txBody>
          <a:bodyPr>
            <a:noAutofit/>
          </a:bodyPr>
          <a:lstStyle/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s-ES" sz="2400" dirty="0"/>
              <a:t>Minimiza el número de </a:t>
            </a:r>
            <a:r>
              <a:rPr lang="es-ES" sz="2400" dirty="0" smtClean="0"/>
              <a:t>transiciones</a:t>
            </a:r>
            <a:endParaRPr lang="en-US" sz="2400" dirty="0"/>
          </a:p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s-ES" sz="2400" dirty="0"/>
              <a:t>Planificar qué harán los adultos durante los tiempos de transición</a:t>
            </a:r>
            <a:r>
              <a:rPr lang="en-US" sz="2400" dirty="0" smtClean="0"/>
              <a:t>.</a:t>
            </a:r>
            <a:endParaRPr lang="en-US" sz="2400" dirty="0"/>
          </a:p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s-ES" sz="2400" dirty="0"/>
              <a:t>Enseñar a los niños las expectativas</a:t>
            </a:r>
            <a:r>
              <a:rPr lang="en-US" sz="2400" dirty="0" smtClean="0"/>
              <a:t>.</a:t>
            </a:r>
            <a:endParaRPr lang="en-US" sz="2400" dirty="0"/>
          </a:p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s-ES" sz="2400" dirty="0"/>
              <a:t>Proporcionar señales verbales y no verbales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5" name="Picture 4" descr="Children_in_circle_time_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7" y="4137248"/>
            <a:ext cx="3496107" cy="1966561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  <p:pic>
        <p:nvPicPr>
          <p:cNvPr id="6" name="Picture 5" descr="Class_getting_preparing_to_go_outside_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8" y="2000783"/>
            <a:ext cx="3496107" cy="1966560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120416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Antes de la transición: autodirección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4241" y="1751460"/>
            <a:ext cx="8158215" cy="4561940"/>
          </a:xfrm>
        </p:spPr>
        <p:txBody>
          <a:bodyPr>
            <a:noAutofit/>
          </a:bodyPr>
          <a:lstStyle/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s-ES" sz="1600" dirty="0"/>
              <a:t>Antes de cada transición, debe preparar a los niños para la </a:t>
            </a:r>
            <a:r>
              <a:rPr lang="es-ES" sz="1600" dirty="0" smtClean="0"/>
              <a:t>transición</a:t>
            </a:r>
          </a:p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s-ES" sz="1600" dirty="0" smtClean="0"/>
              <a:t>Canciones - Canción </a:t>
            </a:r>
            <a:r>
              <a:rPr lang="es-ES" sz="1600" dirty="0"/>
              <a:t>de limpieza; </a:t>
            </a:r>
            <a:r>
              <a:rPr lang="es-ES" sz="1600" dirty="0" err="1"/>
              <a:t>Cancion</a:t>
            </a:r>
            <a:r>
              <a:rPr lang="es-ES" sz="1600" dirty="0"/>
              <a:t> de concepto</a:t>
            </a:r>
          </a:p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s-ES" sz="1600" dirty="0"/>
              <a:t>Poemas / </a:t>
            </a:r>
            <a:r>
              <a:rPr lang="es-ES" sz="1600" dirty="0" smtClean="0"/>
              <a:t>Rimas - Poema </a:t>
            </a:r>
            <a:r>
              <a:rPr lang="es-ES" sz="1600" dirty="0"/>
              <a:t>De Tortuga, Rimas Infantiles</a:t>
            </a:r>
          </a:p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s-ES" sz="1600" dirty="0"/>
              <a:t>Juegos de letras / </a:t>
            </a:r>
            <a:r>
              <a:rPr lang="es-ES" sz="1600" dirty="0" smtClean="0"/>
              <a:t>números - 2-4-6-8-10</a:t>
            </a:r>
            <a:r>
              <a:rPr lang="es-ES" sz="1600" dirty="0"/>
              <a:t>, si su nombre comienza con ...</a:t>
            </a:r>
          </a:p>
          <a:p>
            <a:pPr marL="228600" indent="-228600">
              <a:spcBef>
                <a:spcPts val="0"/>
              </a:spcBef>
              <a:spcAft>
                <a:spcPts val="2400"/>
              </a:spcAft>
              <a:buSzPct val="80000"/>
            </a:pPr>
            <a:r>
              <a:rPr lang="es-ES" sz="1600" dirty="0" smtClean="0"/>
              <a:t>Sonidos - Tambor</a:t>
            </a:r>
            <a:r>
              <a:rPr lang="es-ES" sz="1600" dirty="0"/>
              <a:t>, palmada, </a:t>
            </a:r>
            <a:r>
              <a:rPr lang="es-ES" sz="1600" dirty="0" smtClean="0"/>
              <a:t>campanas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SzPct val="80000"/>
              <a:buNone/>
            </a:pPr>
            <a:r>
              <a:rPr lang="es-ES" sz="1400" dirty="0" smtClean="0"/>
              <a:t>										Preparar </a:t>
            </a:r>
            <a:r>
              <a:rPr lang="es-ES" sz="1400" dirty="0"/>
              <a:t>a los niños para las </a:t>
            </a:r>
            <a:r>
              <a:rPr lang="es-ES" sz="1400" dirty="0" smtClean="0"/>
              <a:t>												transiciones </a:t>
            </a:r>
            <a:r>
              <a:rPr lang="es-ES" sz="1400" dirty="0"/>
              <a:t>mejorará su autodirección </a:t>
            </a:r>
            <a:r>
              <a:rPr lang="es-ES" sz="1400" dirty="0" smtClean="0"/>
              <a:t>										y </a:t>
            </a:r>
            <a:r>
              <a:rPr lang="es-ES" sz="1400" dirty="0"/>
              <a:t>confianza en sí mismos a medida que </a:t>
            </a:r>
            <a:r>
              <a:rPr lang="es-ES" sz="1400" dirty="0" smtClean="0"/>
              <a:t>										avanzan </a:t>
            </a:r>
            <a:r>
              <a:rPr lang="es-ES" sz="1400" dirty="0"/>
              <a:t>de un lugar a otro y / o de </a:t>
            </a:r>
            <a:r>
              <a:rPr lang="es-ES" sz="1400" dirty="0" smtClean="0"/>
              <a:t>											una </a:t>
            </a:r>
            <a:r>
              <a:rPr lang="es-ES" sz="1400" dirty="0"/>
              <a:t>actividad a la </a:t>
            </a:r>
            <a:r>
              <a:rPr lang="es-ES" sz="1400" dirty="0" smtClean="0"/>
              <a:t>otra</a:t>
            </a:r>
            <a:endParaRPr lang="en-US" sz="1400" dirty="0"/>
          </a:p>
        </p:txBody>
      </p:sp>
      <p:pic>
        <p:nvPicPr>
          <p:cNvPr id="5" name="Picture 4" descr="Children_in_circle_time_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9" y="4346839"/>
            <a:ext cx="3496107" cy="1966561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309508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Estrategias para soportar transiciones: durante la transición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1626" y="2047541"/>
            <a:ext cx="5578427" cy="4525963"/>
          </a:xfrm>
        </p:spPr>
        <p:txBody>
          <a:bodyPr>
            <a:normAutofit/>
          </a:bodyPr>
          <a:lstStyle/>
          <a:p>
            <a:pPr marL="228600" indent="-228600">
              <a:spcAft>
                <a:spcPts val="2400"/>
              </a:spcAft>
              <a:buSzPct val="80000"/>
            </a:pPr>
            <a:r>
              <a:rPr lang="es-ES" sz="2800" dirty="0"/>
              <a:t>Involucrar a los </a:t>
            </a:r>
            <a:r>
              <a:rPr lang="es-ES" sz="2800" dirty="0" smtClean="0"/>
              <a:t>niños</a:t>
            </a:r>
            <a:r>
              <a:rPr lang="en-US" sz="2800" dirty="0" smtClean="0"/>
              <a:t> </a:t>
            </a:r>
            <a:endParaRPr lang="en-US" sz="2800" dirty="0"/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s-ES" sz="2800" dirty="0"/>
              <a:t>Dar tiempo para </a:t>
            </a:r>
            <a:r>
              <a:rPr lang="es-ES" sz="2800" dirty="0" smtClean="0"/>
              <a:t>terminar los  proyectos</a:t>
            </a:r>
            <a:endParaRPr lang="en-US" sz="2800" dirty="0"/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s-ES" sz="2800" dirty="0"/>
              <a:t>Plan para los finalistas "rápidos</a:t>
            </a:r>
            <a:r>
              <a:rPr lang="es-ES" sz="2800" dirty="0" smtClean="0"/>
              <a:t>"</a:t>
            </a:r>
            <a:r>
              <a:rPr lang="en-US" sz="2800" dirty="0" smtClean="0"/>
              <a:t> </a:t>
            </a:r>
            <a:endParaRPr lang="en-US" sz="2800" dirty="0"/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s-ES" sz="2800" dirty="0"/>
              <a:t>Apoyo </a:t>
            </a:r>
            <a:r>
              <a:rPr lang="es-ES" sz="2800" dirty="0" smtClean="0"/>
              <a:t>individualizado</a:t>
            </a:r>
            <a:endParaRPr lang="en-US" sz="2800" dirty="0"/>
          </a:p>
        </p:txBody>
      </p:sp>
      <p:pic>
        <p:nvPicPr>
          <p:cNvPr id="5" name="Picture 4" descr="Cleaning_up_after_lunch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53" y="2048372"/>
            <a:ext cx="2558237" cy="4288420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25225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/>
              <a:t>Durante la transición: Mejorar el autocontrol, la autoconciencia y la habilidad de los niños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1626" y="1809998"/>
            <a:ext cx="5578427" cy="4692402"/>
          </a:xfrm>
        </p:spPr>
        <p:txBody>
          <a:bodyPr>
            <a:noAutofit/>
          </a:bodyPr>
          <a:lstStyle/>
          <a:p>
            <a:pPr marL="228600" indent="-228600">
              <a:spcAft>
                <a:spcPts val="2400"/>
              </a:spcAft>
              <a:buSzPct val="80000"/>
            </a:pPr>
            <a:r>
              <a:rPr lang="es-ES" sz="1600" dirty="0"/>
              <a:t>Planifica lo que estás haciendo durante la transición. Enseñar a los niños las expectativas para la </a:t>
            </a:r>
            <a:r>
              <a:rPr lang="es-ES" sz="1600" dirty="0" smtClean="0"/>
              <a:t>transición</a:t>
            </a:r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s-ES" sz="1600" dirty="0" smtClean="0"/>
              <a:t>Canciones - Pon </a:t>
            </a:r>
            <a:r>
              <a:rPr lang="es-ES" sz="1600" dirty="0"/>
              <a:t>tus pies en la línea, en la </a:t>
            </a:r>
            <a:r>
              <a:rPr lang="es-ES" sz="1600" dirty="0" smtClean="0"/>
              <a:t>línea</a:t>
            </a:r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s-ES" sz="1600" dirty="0" smtClean="0"/>
              <a:t>Poemas - Estoy </a:t>
            </a:r>
            <a:r>
              <a:rPr lang="es-ES" sz="1600" dirty="0"/>
              <a:t>mirando hacia delante, estoy erguido y alto, estoy haciendo un trabajo estupendo, estoy listo para el </a:t>
            </a:r>
            <a:r>
              <a:rPr lang="es-ES" sz="1600" dirty="0" smtClean="0"/>
              <a:t>pasillo. Manos </a:t>
            </a:r>
            <a:r>
              <a:rPr lang="es-ES" sz="1600" dirty="0"/>
              <a:t>en las caderas, cerrar los labios, levantarse, prepararse para el </a:t>
            </a:r>
            <a:r>
              <a:rPr lang="es-ES" sz="1600" dirty="0" smtClean="0"/>
              <a:t>pasillo.</a:t>
            </a:r>
          </a:p>
          <a:p>
            <a:pPr marL="228600" indent="-228600">
              <a:spcAft>
                <a:spcPts val="2400"/>
              </a:spcAft>
              <a:buSzPct val="80000"/>
            </a:pPr>
            <a:r>
              <a:rPr lang="es-ES" sz="1600" dirty="0"/>
              <a:t>Permitir la imaginación y la </a:t>
            </a:r>
            <a:r>
              <a:rPr lang="es-ES" sz="1600" dirty="0" smtClean="0"/>
              <a:t>creatividad - Puntillas </a:t>
            </a:r>
            <a:r>
              <a:rPr lang="es-ES" sz="1600" dirty="0"/>
              <a:t>como ratones en silencio por el </a:t>
            </a:r>
            <a:r>
              <a:rPr lang="es-ES" sz="1600" dirty="0" smtClean="0"/>
              <a:t>pasillo. Vuela </a:t>
            </a:r>
            <a:r>
              <a:rPr lang="es-ES" sz="1600" dirty="0"/>
              <a:t>en silencio como mariposas por el </a:t>
            </a:r>
            <a:r>
              <a:rPr lang="es-ES" sz="1600" dirty="0" smtClean="0"/>
              <a:t>pasillo. Imagina </a:t>
            </a:r>
            <a:r>
              <a:rPr lang="es-ES" sz="1600" dirty="0"/>
              <a:t>que somos detectives que intentan encontrar huellas en el suelo con nuestras lupas de simulación.</a:t>
            </a:r>
            <a:endParaRPr lang="en-US" sz="1600" dirty="0"/>
          </a:p>
        </p:txBody>
      </p:sp>
      <p:pic>
        <p:nvPicPr>
          <p:cNvPr id="5" name="Picture 4" descr="Cleaning_up_after_lunch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84" y="2047541"/>
            <a:ext cx="2558237" cy="4288420"/>
          </a:xfrm>
          <a:prstGeom prst="rect">
            <a:avLst/>
          </a:prstGeom>
          <a:ln w="38100" cmpd="sng">
            <a:solidFill>
              <a:srgbClr val="C4D058"/>
            </a:solidFill>
          </a:ln>
        </p:spPr>
      </p:pic>
    </p:spTree>
    <p:extLst>
      <p:ext uri="{BB962C8B-B14F-4D97-AF65-F5344CB8AC3E}">
        <p14:creationId xmlns:p14="http://schemas.microsoft.com/office/powerpoint/2010/main" val="7246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template NCQTL_12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 NCQTL_122011.thmx</Template>
  <TotalTime>999</TotalTime>
  <Words>1040</Words>
  <Application>Microsoft Office PowerPoint</Application>
  <PresentationFormat>On-screen Show (4:3)</PresentationFormat>
  <Paragraphs>128</Paragraphs>
  <Slides>25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Powerpoint_template NCQTL_122011</vt:lpstr>
      <vt:lpstr>Default Theme</vt:lpstr>
      <vt:lpstr>Office Theme</vt:lpstr>
      <vt:lpstr>1_Office Theme</vt:lpstr>
      <vt:lpstr>manejando la clase transiciones de clase</vt:lpstr>
      <vt:lpstr>Objetivos</vt:lpstr>
      <vt:lpstr>TRANSICIONES ENTRE ACTIVIDADES</vt:lpstr>
      <vt:lpstr>¿Por qué es importante?</vt:lpstr>
      <vt:lpstr>¿Por qué es importante?</vt:lpstr>
      <vt:lpstr>Estrategias para soportar transiciones: antes de la transición</vt:lpstr>
      <vt:lpstr>Antes de la transición: autodirección</vt:lpstr>
      <vt:lpstr>Estrategias para soportar transiciones: durante la transición</vt:lpstr>
      <vt:lpstr>Durante la transición: Mejorar el autocontrol, la autoconciencia y la habilidad de los niños</vt:lpstr>
      <vt:lpstr>Estrategias que apoyan transiciones suaves entre actividades</vt:lpstr>
      <vt:lpstr>Estrategias para soportar transiciones: después de la transición</vt:lpstr>
      <vt:lpstr>Promover la independencia durante las transiciones</vt:lpstr>
      <vt:lpstr>Eliminar las transiciones innecesarias y el tiempo de espera</vt:lpstr>
      <vt:lpstr>Designing early childhood classroom</vt:lpstr>
      <vt:lpstr>Designing early childhood classroom</vt:lpstr>
      <vt:lpstr>Actividad:leer casos de estudio</vt:lpstr>
      <vt:lpstr>TRANSICIONES SUAVES:  APOYO AMBIENTAL</vt:lpstr>
      <vt:lpstr>TRANSICIONES SUAVES: ADAPTACIONES DE MATERIALES</vt:lpstr>
      <vt:lpstr>TRANSICIONES SUAVES:  APOYO AMBIENTAL</vt:lpstr>
      <vt:lpstr>TRANSICIONES SUAVES:  SOPORTES VISUALES</vt:lpstr>
      <vt:lpstr>Usar imágenes y otras  indicaciones consistentes</vt:lpstr>
      <vt:lpstr>Actividad: enseñar las expectativas durante el tiempo de transición</vt:lpstr>
      <vt:lpstr>Proporcionar opciones</vt:lpstr>
      <vt:lpstr>REVISIÓN</vt:lpstr>
      <vt:lpstr>PowerPoint Presentation</vt:lpstr>
    </vt:vector>
  </TitlesOfParts>
  <Company>NCQTL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Positive Behaviors During CLASSROOM transitions</dc:title>
  <dc:creator>Joan M. Davis</dc:creator>
  <cp:lastModifiedBy>Elisa C. Resendiz</cp:lastModifiedBy>
  <cp:revision>112</cp:revision>
  <dcterms:created xsi:type="dcterms:W3CDTF">2011-09-23T19:02:02Z</dcterms:created>
  <dcterms:modified xsi:type="dcterms:W3CDTF">2018-09-30T20:01:17Z</dcterms:modified>
</cp:coreProperties>
</file>